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8" r:id="rId12"/>
    <p:sldId id="267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9" r:id="rId31"/>
    <p:sldId id="290" r:id="rId32"/>
    <p:sldId id="277" r:id="rId33"/>
    <p:sldId id="291" r:id="rId34"/>
    <p:sldId id="294" r:id="rId35"/>
    <p:sldId id="293" r:id="rId36"/>
    <p:sldId id="295" r:id="rId37"/>
    <p:sldId id="296" r:id="rId38"/>
    <p:sldId id="292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13" r:id="rId50"/>
    <p:sldId id="307" r:id="rId51"/>
    <p:sldId id="308" r:id="rId52"/>
    <p:sldId id="309" r:id="rId53"/>
    <p:sldId id="314" r:id="rId54"/>
    <p:sldId id="310" r:id="rId55"/>
    <p:sldId id="311" r:id="rId56"/>
    <p:sldId id="312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C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16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94399-4760-E249-A21A-E0B302D943C1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349AD-43E2-A142-9B61-FBB06C64E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9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420D6-CED8-4F62-AA93-FCC34ADFC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2955" y="2528658"/>
            <a:ext cx="10481617" cy="2387600"/>
          </a:xfrm>
        </p:spPr>
        <p:txBody>
          <a:bodyPr anchor="t"/>
          <a:lstStyle>
            <a:lvl1pPr algn="l">
              <a:defRPr sz="4000">
                <a:solidFill>
                  <a:srgbClr val="007C9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2364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41C13-0DB6-4E28-9521-FD744346D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1F445-D392-4789-9479-AF028CB55CC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E6804-E436-2947-81F5-FCC5E465C1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C176BFD-AF1B-334D-884D-C08E0A3D50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‹#›</a:t>
            </a:fld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79991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8ADD9-C943-418A-9D35-CC865F95F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14506-EEE5-4D8C-850E-4F0922B6B43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046333-AC78-4EDE-9D8D-21DCF6FCEA5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E4E894C-2A2B-A74C-BFBD-B15007757C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5D39806-AD25-A04F-9636-F009A170C8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‹#›</a:t>
            </a:fld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016229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C20DF-56A1-44A9-A429-8B05468D2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BA82AB-E9DB-425C-9352-E0A272AD0E4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lvl="4"/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FD6833-A055-4CE8-AB12-41A1997D9B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6F2F5E-B4CD-46C2-B6AC-8052CF2B36A5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lvl="4"/>
            <a:endParaRPr lang="en-GB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503C25A-9D93-4F4F-8253-B7AB9B2BC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B930E85-4B03-2D45-B847-D4398F5F91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E1D73D8-44E6-D54F-8151-2BDA8CF08C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‹#›</a:t>
            </a:fld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602044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BC75E-5812-48FD-BCBD-1235D22F0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80B7E6-3A31-244C-8D5C-297872DC3E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38D384-66F4-D748-9499-51EC588302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‹#›</a:t>
            </a:fld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194615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F3503B-7986-436C-9822-A1854F9D9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56" y="179416"/>
            <a:ext cx="11123856" cy="9726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05904-E451-4DAC-98D7-82FCA86A4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5955" y="1774826"/>
            <a:ext cx="111238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9E1E3-76D3-49B4-BA11-2CCBDA7CA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438850"/>
            <a:ext cx="10007606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rgbClr val="007C9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WCSC - Genomics &amp; Clinical Virology: consensus &amp; variant calling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5F349-A985-4FF9-9FE5-9D2B321F56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0629" y="6438850"/>
            <a:ext cx="5963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7C9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4369E4-5DE7-46E5-874E-4FD43797378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4892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rgbClr val="007C9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C9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C9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C9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C9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C9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vcftools.sourceforge.net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samtools.github.io/hts-specs/VCFv4.3.pdf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bg-ethz/QuasiRecomb" TargetMode="External"/><Relationship Id="rId2" Type="http://schemas.openxmlformats.org/officeDocument/2006/relationships/hyperlink" Target="https://github.com/cbg-ethz/haplocliqu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mda.cs.unibas.ch/software.html" TargetMode="External"/><Relationship Id="rId4" Type="http://schemas.openxmlformats.org/officeDocument/2006/relationships/hyperlink" Target="https://sourceforge.net/projects/qure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www.ncbi.nlm.nih.gov/pmc/articles/PMC7472098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tslib.org/doc/samtools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911FF-4D56-4ABC-AC80-510EE2B250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2955" y="2528657"/>
            <a:ext cx="10481617" cy="3314581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Consensus &amp; Variant Calling</a:t>
            </a:r>
            <a:br>
              <a:rPr lang="en-GB" b="1" dirty="0"/>
            </a:br>
            <a:br>
              <a:rPr lang="en-GB" b="1" dirty="0"/>
            </a:br>
            <a:br>
              <a:rPr lang="en-GB" b="1" dirty="0"/>
            </a:br>
            <a:br>
              <a:rPr lang="en-GB" b="1" dirty="0"/>
            </a:br>
            <a:r>
              <a:rPr lang="en-GB" sz="3100" dirty="0" err="1"/>
              <a:t>Dr.</a:t>
            </a:r>
            <a:r>
              <a:rPr lang="en-GB" sz="3100" dirty="0"/>
              <a:t> David Bibby,</a:t>
            </a:r>
            <a:br>
              <a:rPr lang="en-GB" sz="3100" dirty="0"/>
            </a:br>
            <a:r>
              <a:rPr lang="en-GB" sz="3100" dirty="0"/>
              <a:t>Genomics and Clinical Virology,</a:t>
            </a:r>
            <a:br>
              <a:rPr lang="en-GB" sz="3100" dirty="0"/>
            </a:br>
            <a:r>
              <a:rPr lang="en-GB" sz="3100" dirty="0"/>
              <a:t>21</a:t>
            </a:r>
            <a:r>
              <a:rPr lang="en-GB" sz="3100" baseline="30000" dirty="0"/>
              <a:t>st</a:t>
            </a:r>
            <a:r>
              <a:rPr lang="en-GB" sz="3100" dirty="0"/>
              <a:t> March 2024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378044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8C3CC-D36E-9E8C-A751-3C1ADE41A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itchFamily="84" charset="0"/>
              </a:rPr>
              <a:t>Variant calling – </a:t>
            </a:r>
            <a:r>
              <a:rPr lang="en-US" b="1" dirty="0" err="1">
                <a:latin typeface="Arial" pitchFamily="84" charset="0"/>
              </a:rPr>
              <a:t>mpileup</a:t>
            </a:r>
            <a:r>
              <a:rPr lang="en-US" b="1" dirty="0">
                <a:latin typeface="Arial" pitchFamily="84" charset="0"/>
              </a:rPr>
              <a:t> 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B0D5A-92AA-B78C-D3B7-34E51B23E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dirty="0"/>
              <a:t>	</a:t>
            </a:r>
          </a:p>
          <a:p>
            <a:pPr marL="0" lvl="1" indent="0" eaLnBrk="1" hangingPunct="1"/>
            <a:endParaRPr lang="en-US" dirty="0"/>
          </a:p>
          <a:p>
            <a:pPr marL="714375" indent="0" latinLnBrk="1"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  215906528  G  21  ,,,,,,,,.,,,.,,..,.,,       ;=?./:?&gt;&gt;;=7?&gt;&gt;@A?==: </a:t>
            </a:r>
          </a:p>
          <a:p>
            <a:pPr marL="714375" indent="0" latinLnBrk="1"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  215906529  A  18  ,,,,,,,,.,,,,,..,.          D&gt;AA:@A&gt;9&gt;?;;?&gt;&gt;@=</a:t>
            </a:r>
          </a:p>
          <a:p>
            <a:pPr marL="714375" indent="0" latinLnBrk="1"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[...]</a:t>
            </a:r>
          </a:p>
          <a:p>
            <a:pPr marL="714375" indent="0" latinLnBrk="1"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  215906547  C  15 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gGg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$,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GggGG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,,....            &lt;;80;&gt;&lt;9=86=C&gt;= </a:t>
            </a:r>
          </a:p>
          <a:p>
            <a:pPr marL="714375" indent="0" latinLnBrk="1"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  215906548  G  19  c$,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ccC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.,.,,,.,....,^.       ;58610=7=&gt;75=7&lt;46;</a:t>
            </a:r>
          </a:p>
          <a:p>
            <a:pPr marL="714375" indent="0" latinLnBrk="1"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[...]</a:t>
            </a:r>
          </a:p>
          <a:p>
            <a:pPr marL="714375" indent="0" latinLnBrk="1"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  215906555  G  16  .$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aaaaaA.AAAaAAA^A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   2@&gt;?8?;&lt;:335?:&gt;</a:t>
            </a:r>
          </a:p>
          <a:p>
            <a:pPr marL="0" lvl="1" indent="0" eaLnBrk="1" hangingPunct="1"/>
            <a:endParaRPr lang="en-US" dirty="0"/>
          </a:p>
          <a:p>
            <a:pPr marL="0" lvl="1" indent="0" eaLnBrk="1" hangingPunct="1"/>
            <a:endParaRPr lang="en-US" dirty="0"/>
          </a:p>
          <a:p>
            <a:pPr marL="714375" lvl="1" indent="0" eaLnBrk="1" hangingPunct="1">
              <a:buNone/>
            </a:pPr>
            <a:r>
              <a:rPr lang="en-US" sz="1600" dirty="0"/>
              <a:t>apprize.info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1EC3F1-D849-F946-D488-983C2019C9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030AE5-9CB5-5603-C60D-29645645FE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10</a:t>
            </a:fld>
            <a:endParaRPr lang="en-GB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77F737-7B17-62D6-BF0C-0E4FAD9236CA}"/>
              </a:ext>
            </a:extLst>
          </p:cNvPr>
          <p:cNvSpPr/>
          <p:nvPr/>
        </p:nvSpPr>
        <p:spPr>
          <a:xfrm>
            <a:off x="1170071" y="2298288"/>
            <a:ext cx="7848872" cy="26642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5758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B8062-B263-515F-ECDA-DEEA154C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itchFamily="84" charset="0"/>
              </a:rPr>
              <a:t>Variant calling – VCF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C65B8-9428-A7F1-4963-8CFF24602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VCF	“Variant Call Format”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800" dirty="0">
                <a:hlinkClick r:id="rId2"/>
              </a:rPr>
              <a:t>http://vcftools.sourceforge.net</a:t>
            </a:r>
            <a:endParaRPr lang="en-US" sz="1600" b="1" dirty="0"/>
          </a:p>
          <a:p>
            <a:pPr marL="342900" lvl="1" indent="-342900">
              <a:lnSpc>
                <a:spcPct val="110000"/>
              </a:lnSpc>
            </a:pPr>
            <a:r>
              <a:rPr lang="en-US" dirty="0"/>
              <a:t>Developed for human genome annotations by 1,000 Genomes project</a:t>
            </a:r>
          </a:p>
          <a:p>
            <a:pPr marL="342900" lvl="1" indent="-342900">
              <a:lnSpc>
                <a:spcPct val="110000"/>
              </a:lnSpc>
            </a:pPr>
            <a:r>
              <a:rPr lang="en-US" dirty="0"/>
              <a:t>Useful for sparse variation in long, multi-chromosome genomes</a:t>
            </a:r>
          </a:p>
          <a:p>
            <a:pPr marL="342900" lvl="1" indent="-342900">
              <a:lnSpc>
                <a:spcPct val="110000"/>
              </a:lnSpc>
            </a:pPr>
            <a:r>
              <a:rPr lang="en-US" dirty="0"/>
              <a:t>Lists variations from a reference in a tabular format </a:t>
            </a:r>
          </a:p>
          <a:p>
            <a:pPr marL="800100" lvl="2" indent="-342900">
              <a:lnSpc>
                <a:spcPct val="110000"/>
              </a:lnSpc>
            </a:pPr>
            <a:r>
              <a:rPr lang="en-US" sz="1900" dirty="0"/>
              <a:t>One row per variant</a:t>
            </a:r>
          </a:p>
          <a:p>
            <a:pPr marL="800100" lvl="2" indent="-342900">
              <a:lnSpc>
                <a:spcPct val="110000"/>
              </a:lnSpc>
            </a:pPr>
            <a:r>
              <a:rPr lang="en-US" sz="1900" dirty="0"/>
              <a:t>(At least) 8 columns:</a:t>
            </a:r>
          </a:p>
          <a:p>
            <a:pPr marL="457200" lvl="2" indent="0">
              <a:lnSpc>
                <a:spcPct val="110000"/>
              </a:lnSpc>
              <a:buNone/>
              <a:tabLst>
                <a:tab pos="623888" algn="l"/>
                <a:tab pos="2063750" algn="l"/>
                <a:tab pos="2954338" algn="l"/>
                <a:tab pos="3590925" algn="l"/>
                <a:tab pos="4483100" algn="l"/>
                <a:tab pos="5386388" algn="l"/>
                <a:tab pos="6367463" algn="l"/>
                <a:tab pos="7537450" algn="l"/>
              </a:tabLst>
            </a:pPr>
            <a:r>
              <a:rPr lang="en-US" b="1" dirty="0">
                <a:solidFill>
                  <a:srgbClr val="C00000"/>
                </a:solidFill>
              </a:rPr>
              <a:t>	</a:t>
            </a:r>
            <a:r>
              <a:rPr lang="en-US" sz="2200" b="1" dirty="0">
                <a:solidFill>
                  <a:srgbClr val="C00000"/>
                </a:solidFill>
              </a:rPr>
              <a:t>CHROM	POS	ID	REF	ALT	QUAL	FILTER	INFO</a:t>
            </a:r>
          </a:p>
          <a:p>
            <a:pPr marL="800100" lvl="2" indent="-342900">
              <a:lnSpc>
                <a:spcPct val="110000"/>
              </a:lnSpc>
            </a:pPr>
            <a:endParaRPr lang="en-US" sz="1400" b="1" dirty="0">
              <a:solidFill>
                <a:srgbClr val="C00000"/>
              </a:solidFill>
            </a:endParaRPr>
          </a:p>
          <a:p>
            <a:pPr marL="457200" lvl="2" indent="0" defTabSz="540000">
              <a:lnSpc>
                <a:spcPct val="110000"/>
              </a:lnSpc>
              <a:buNone/>
            </a:pPr>
            <a:r>
              <a:rPr lang="en-US" sz="1800" dirty="0"/>
              <a:t>CHROM = Chromosome</a:t>
            </a:r>
          </a:p>
          <a:p>
            <a:pPr marL="457200" lvl="2" indent="0" defTabSz="540000">
              <a:lnSpc>
                <a:spcPct val="110000"/>
              </a:lnSpc>
              <a:buNone/>
            </a:pPr>
            <a:r>
              <a:rPr lang="en-US" sz="1800" dirty="0"/>
              <a:t>POS = Position</a:t>
            </a:r>
          </a:p>
          <a:p>
            <a:pPr marL="457200" lvl="2" indent="0" defTabSz="540000">
              <a:lnSpc>
                <a:spcPct val="110000"/>
              </a:lnSpc>
              <a:buNone/>
            </a:pPr>
            <a:r>
              <a:rPr lang="en-US" sz="1800" dirty="0"/>
              <a:t>REF = Reference</a:t>
            </a:r>
          </a:p>
          <a:p>
            <a:pPr marL="457200" lvl="2" indent="0" defTabSz="540000">
              <a:lnSpc>
                <a:spcPct val="110000"/>
              </a:lnSpc>
              <a:buNone/>
            </a:pPr>
            <a:r>
              <a:rPr lang="en-US" sz="1800" dirty="0"/>
              <a:t>ALT = Alternative (variant)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DC31D9-650E-8399-6A8E-183EBAAC02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4E31B0-F981-7FD7-71A7-A1D6D52FB2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11</a:t>
            </a:fld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916609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B8062-B263-515F-ECDA-DEEA154C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itchFamily="84" charset="0"/>
              </a:rPr>
              <a:t>Variant calling – VCF 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DC31D9-650E-8399-6A8E-183EBAAC02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4E31B0-F981-7FD7-71A7-A1D6D52FB2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12</a:t>
            </a:fld>
            <a:endParaRPr lang="en-GB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BC06AE-FB20-4D8C-3BAD-3E114FCB702C}"/>
              </a:ext>
            </a:extLst>
          </p:cNvPr>
          <p:cNvSpPr txBox="1"/>
          <p:nvPr/>
        </p:nvSpPr>
        <p:spPr>
          <a:xfrm>
            <a:off x="1366177" y="5367423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hlinkClick r:id="rId2"/>
              </a:rPr>
              <a:t>samtools.github.io</a:t>
            </a:r>
            <a:endParaRPr lang="en-GB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A38A89-42DB-5698-093F-0D47B6617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177" y="1642813"/>
            <a:ext cx="9459645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742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1A126-777A-82BE-EB17-616517678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itchFamily="84" charset="0"/>
              </a:rPr>
              <a:t>Variant calling – V-phaser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7BCA8-E26B-B370-F479-D9F2C0D29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/>
              <a:t>V-Phaser &amp; V-Phaser 2</a:t>
            </a:r>
          </a:p>
          <a:p>
            <a:r>
              <a:rPr lang="en-GB" sz="2000" dirty="0"/>
              <a:t>Developed by the Broad Institute</a:t>
            </a:r>
          </a:p>
          <a:p>
            <a:r>
              <a:rPr lang="en-US" sz="2000" dirty="0"/>
              <a:t>Considers read position, strand bias, quality scores, dinucleotide frequency, forward &amp; reverse read, and phasing (linkage)</a:t>
            </a:r>
          </a:p>
          <a:p>
            <a:r>
              <a:rPr lang="en-US" sz="2000" dirty="0"/>
              <a:t>Reports variant frequency and absolute read numbers by forward &amp; reverse read</a:t>
            </a:r>
            <a:endParaRPr lang="en-GB" sz="2000" dirty="0"/>
          </a:p>
          <a:p>
            <a:r>
              <a:rPr lang="en-US" sz="2000" dirty="0"/>
              <a:t>Similar to VCF, but for viral populations</a:t>
            </a:r>
            <a:endParaRPr lang="en-US" dirty="0"/>
          </a:p>
          <a:p>
            <a:pPr marL="800100" lvl="2" indent="-342900">
              <a:lnSpc>
                <a:spcPct val="110000"/>
              </a:lnSpc>
            </a:pPr>
            <a:r>
              <a:rPr lang="en-US" sz="1800" dirty="0"/>
              <a:t>One row per variant</a:t>
            </a:r>
          </a:p>
          <a:p>
            <a:pPr marL="800100" lvl="2" indent="-342900">
              <a:lnSpc>
                <a:spcPct val="110000"/>
              </a:lnSpc>
            </a:pPr>
            <a:r>
              <a:rPr lang="en-US" sz="1800" dirty="0"/>
              <a:t>Seven columns:</a:t>
            </a:r>
          </a:p>
          <a:p>
            <a:pPr marL="457200" lvl="2" indent="0">
              <a:lnSpc>
                <a:spcPct val="110000"/>
              </a:lnSpc>
              <a:buNone/>
              <a:tabLst>
                <a:tab pos="1795463" algn="l"/>
                <a:tab pos="2598738" algn="l"/>
                <a:tab pos="3590925" algn="l"/>
                <a:tab pos="5832475" algn="l"/>
                <a:tab pos="6813550" algn="l"/>
                <a:tab pos="8162925" algn="l"/>
              </a:tabLst>
            </a:pPr>
            <a:r>
              <a:rPr lang="en-GB" sz="2000" b="1" dirty="0" err="1">
                <a:solidFill>
                  <a:srgbClr val="C00000"/>
                </a:solidFill>
              </a:rPr>
              <a:t>Ref_Pos</a:t>
            </a:r>
            <a:r>
              <a:rPr lang="en-GB" sz="2000" b="1" dirty="0">
                <a:solidFill>
                  <a:srgbClr val="C00000"/>
                </a:solidFill>
              </a:rPr>
              <a:t>	Var	Cons	</a:t>
            </a:r>
            <a:r>
              <a:rPr lang="en-GB" sz="2000" b="1" dirty="0" err="1">
                <a:solidFill>
                  <a:srgbClr val="C00000"/>
                </a:solidFill>
              </a:rPr>
              <a:t>Strd_bias_pval</a:t>
            </a:r>
            <a:r>
              <a:rPr lang="en-GB" sz="2000" b="1" dirty="0">
                <a:solidFill>
                  <a:srgbClr val="C00000"/>
                </a:solidFill>
              </a:rPr>
              <a:t>	Type	</a:t>
            </a:r>
            <a:r>
              <a:rPr lang="en-GB" sz="2000" b="1" dirty="0" err="1">
                <a:solidFill>
                  <a:srgbClr val="C00000"/>
                </a:solidFill>
              </a:rPr>
              <a:t>Var_perc</a:t>
            </a:r>
            <a:r>
              <a:rPr lang="en-GB" sz="2000" b="1" dirty="0">
                <a:solidFill>
                  <a:srgbClr val="C00000"/>
                </a:solidFill>
              </a:rPr>
              <a:t>	</a:t>
            </a:r>
            <a:r>
              <a:rPr lang="en-GB" sz="2000" b="1" dirty="0" err="1">
                <a:solidFill>
                  <a:srgbClr val="C00000"/>
                </a:solidFill>
              </a:rPr>
              <a:t>SNP_or_LP_Profile</a:t>
            </a:r>
            <a:endParaRPr lang="en-GB" sz="2000" b="1" dirty="0">
              <a:solidFill>
                <a:srgbClr val="C00000"/>
              </a:solidFill>
            </a:endParaRPr>
          </a:p>
          <a:p>
            <a:pPr marL="800100" lvl="2" indent="-342900">
              <a:lnSpc>
                <a:spcPct val="110000"/>
              </a:lnSpc>
            </a:pPr>
            <a:endParaRPr lang="en-US" sz="1400" b="1" dirty="0">
              <a:solidFill>
                <a:srgbClr val="C00000"/>
              </a:solidFill>
            </a:endParaRPr>
          </a:p>
          <a:p>
            <a:pPr marL="0" lvl="1" indent="0" algn="r" eaLnBrk="1" hangingPunct="1">
              <a:buNone/>
            </a:pPr>
            <a:r>
              <a:rPr lang="en-US" sz="1600" dirty="0" err="1"/>
              <a:t>Macalalad</a:t>
            </a:r>
            <a:r>
              <a:rPr lang="en-US" sz="1600" dirty="0"/>
              <a:t> AR </a:t>
            </a:r>
            <a:r>
              <a:rPr lang="en-US" sz="1600" i="1" dirty="0"/>
              <a:t>et al</a:t>
            </a:r>
            <a:r>
              <a:rPr lang="en-US" sz="1600" dirty="0"/>
              <a:t>. </a:t>
            </a:r>
            <a:r>
              <a:rPr lang="en-US" sz="1600" dirty="0" err="1"/>
              <a:t>PLoS</a:t>
            </a:r>
            <a:r>
              <a:rPr lang="en-US" sz="1600" dirty="0"/>
              <a:t> Computational Biology 2012 8(3):e1002417</a:t>
            </a:r>
          </a:p>
          <a:p>
            <a:pPr marL="0" lvl="1" indent="0" algn="r" eaLnBrk="1" hangingPunct="1">
              <a:buNone/>
            </a:pPr>
            <a:r>
              <a:rPr lang="en-US" sz="1600" dirty="0"/>
              <a:t>Yang X, </a:t>
            </a:r>
            <a:r>
              <a:rPr lang="en-US" sz="1600" i="1" dirty="0"/>
              <a:t>et al</a:t>
            </a:r>
            <a:r>
              <a:rPr lang="en-US" sz="1600" dirty="0"/>
              <a:t>. BMC Genomics 2013 14:674</a:t>
            </a:r>
          </a:p>
          <a:p>
            <a:pPr marL="800100" lvl="2" indent="-342900">
              <a:lnSpc>
                <a:spcPct val="110000"/>
              </a:lnSpc>
            </a:pPr>
            <a:endParaRPr lang="en-US" sz="1600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A61A6C-E766-2370-22F0-3BC938ED0F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C58A2-DE7B-F9A9-D101-D7C4563DEA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13</a:t>
            </a:fld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140043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1A126-777A-82BE-EB17-616517678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itchFamily="84" charset="0"/>
              </a:rPr>
              <a:t>Variant calling – V-phaser 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A61A6C-E766-2370-22F0-3BC938ED0F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C58A2-DE7B-F9A9-D101-D7C4563DEA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14</a:t>
            </a:fld>
            <a:endParaRPr lang="en-GB" sz="14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619469F-B4A5-A90A-F166-BB24D37AD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645" y="1088492"/>
            <a:ext cx="4982710" cy="519401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041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1D08D-7D94-D77C-59AF-F0F9982A5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itchFamily="84" charset="0"/>
              </a:rPr>
              <a:t>Variant calling – </a:t>
            </a:r>
            <a:r>
              <a:rPr lang="en-US" b="1" dirty="0" err="1">
                <a:latin typeface="Arial" pitchFamily="84" charset="0"/>
              </a:rPr>
              <a:t>QuasiBAM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58853-E077-4A60-F187-E89F8AA70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QuasiBAM</a:t>
            </a:r>
            <a:r>
              <a:rPr lang="en-US" dirty="0"/>
              <a:t> (UKHSA)</a:t>
            </a:r>
          </a:p>
          <a:p>
            <a:pPr marL="285750" lvl="1" indent="-285750" eaLnBrk="1" hangingPunct="1">
              <a:buFont typeface="Arial" panose="020B0604020202020204" pitchFamily="34" charset="0"/>
              <a:buChar char="•"/>
            </a:pPr>
            <a:r>
              <a:rPr lang="en-US" dirty="0"/>
              <a:t>Produces a table of nucleotide &amp; codon frequencies for an entire reference</a:t>
            </a:r>
          </a:p>
          <a:p>
            <a:pPr marL="285750" lvl="1" indent="-285750"/>
            <a:r>
              <a:rPr lang="en-US" dirty="0"/>
              <a:t>One row per nucleotide position, i.e. more like </a:t>
            </a:r>
            <a:r>
              <a:rPr lang="en-US" dirty="0" err="1"/>
              <a:t>mpileup</a:t>
            </a:r>
            <a:endParaRPr lang="en-US" dirty="0"/>
          </a:p>
          <a:p>
            <a:pPr marL="285750" lvl="1" indent="-285750" eaLnBrk="1" hangingPunct="1">
              <a:buFont typeface="Arial" panose="020B0604020202020204" pitchFamily="34" charset="0"/>
              <a:buChar char="•"/>
            </a:pPr>
            <a:r>
              <a:rPr lang="en-US" dirty="0"/>
              <a:t>14 Columns:</a:t>
            </a:r>
          </a:p>
          <a:p>
            <a:pPr marL="892175" lvl="3" indent="0">
              <a:buNone/>
            </a:pPr>
            <a:r>
              <a:rPr lang="en-US" sz="1400" b="1" dirty="0">
                <a:solidFill>
                  <a:srgbClr val="C00000"/>
                </a:solidFill>
              </a:rPr>
              <a:t>1-3	Position, Reference nucleotide, Depth</a:t>
            </a:r>
          </a:p>
          <a:p>
            <a:pPr marL="892175" lvl="3" indent="0">
              <a:buNone/>
            </a:pPr>
            <a:r>
              <a:rPr lang="en-US" sz="1400" b="1" dirty="0">
                <a:solidFill>
                  <a:srgbClr val="C00000"/>
                </a:solidFill>
              </a:rPr>
              <a:t>4-9	A / C / G / T / Gap / Insertion frequencies</a:t>
            </a:r>
          </a:p>
          <a:p>
            <a:pPr marL="892175" lvl="3" indent="0">
              <a:buNone/>
            </a:pPr>
            <a:r>
              <a:rPr lang="en-US" sz="1400" b="1" dirty="0">
                <a:solidFill>
                  <a:srgbClr val="C00000"/>
                </a:solidFill>
              </a:rPr>
              <a:t>10	Insertion sequences and their frequencies</a:t>
            </a:r>
          </a:p>
          <a:p>
            <a:pPr marL="892175" lvl="3" indent="0">
              <a:buNone/>
            </a:pPr>
            <a:r>
              <a:rPr lang="en-US" sz="1400" b="1" dirty="0">
                <a:solidFill>
                  <a:srgbClr val="C00000"/>
                </a:solidFill>
              </a:rPr>
              <a:t>11-12	Reference Amino Acid, Depth</a:t>
            </a:r>
          </a:p>
          <a:p>
            <a:pPr marL="892175" lvl="3" indent="0">
              <a:buNone/>
            </a:pPr>
            <a:r>
              <a:rPr lang="en-US" sz="1400" b="1" dirty="0">
                <a:solidFill>
                  <a:srgbClr val="C00000"/>
                </a:solidFill>
              </a:rPr>
              <a:t>13-14	Codon / Amino Acid frequencies</a:t>
            </a:r>
          </a:p>
          <a:p>
            <a:r>
              <a:rPr lang="en-US" dirty="0"/>
              <a:t>Can be parameterized</a:t>
            </a:r>
          </a:p>
          <a:p>
            <a:pPr lvl="1"/>
            <a:r>
              <a:rPr lang="en-US" dirty="0" err="1"/>
              <a:t>Strandedness</a:t>
            </a:r>
            <a:endParaRPr lang="en-US" dirty="0"/>
          </a:p>
          <a:p>
            <a:pPr lvl="1"/>
            <a:r>
              <a:rPr lang="en-US" dirty="0"/>
              <a:t>Gap-masking</a:t>
            </a:r>
          </a:p>
          <a:p>
            <a:pPr lvl="1"/>
            <a:r>
              <a:rPr lang="en-US" dirty="0"/>
              <a:t>Primer-mediated error filtering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D41A17-3F79-A9F8-82CA-4B7CE27DF1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96311C-D55B-EA04-255F-F5F12044F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15</a:t>
            </a:fld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084113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69FEC-6AE0-82CB-E741-98441B910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itchFamily="84" charset="0"/>
              </a:rPr>
              <a:t>Variant calling – </a:t>
            </a:r>
            <a:r>
              <a:rPr lang="en-US" b="1" dirty="0" err="1">
                <a:latin typeface="Arial" pitchFamily="84" charset="0"/>
              </a:rPr>
              <a:t>QuasiBAM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0005D5-8C2C-7FDF-DC7E-22FE2362FF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F1983-BF68-2F7D-59B9-1D32DB1B58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16</a:t>
            </a:fld>
            <a:endParaRPr lang="en-GB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D5881B-5C4C-2BBF-4A82-F4DA418130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549" b="6094"/>
          <a:stretch/>
        </p:blipFill>
        <p:spPr>
          <a:xfrm>
            <a:off x="859740" y="1109547"/>
            <a:ext cx="10472520" cy="463890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02398DA-A30F-6A22-1485-C3E91EBA0FFB}"/>
              </a:ext>
            </a:extLst>
          </p:cNvPr>
          <p:cNvSpPr/>
          <p:nvPr/>
        </p:nvSpPr>
        <p:spPr>
          <a:xfrm>
            <a:off x="2219374" y="3762375"/>
            <a:ext cx="1590625" cy="2571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59B0C35-CACC-D658-9085-2CFD06598E04}"/>
              </a:ext>
            </a:extLst>
          </p:cNvPr>
          <p:cNvSpPr/>
          <p:nvPr/>
        </p:nvSpPr>
        <p:spPr>
          <a:xfrm>
            <a:off x="9525049" y="3762375"/>
            <a:ext cx="1590625" cy="2571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FB90ED1-AF93-6D0A-062A-A8679C56264E}"/>
              </a:ext>
            </a:extLst>
          </p:cNvPr>
          <p:cNvSpPr/>
          <p:nvPr/>
        </p:nvSpPr>
        <p:spPr>
          <a:xfrm>
            <a:off x="4229100" y="2547936"/>
            <a:ext cx="442605" cy="2571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E27CE6C-2C82-14FB-6000-5E8A10E50F7C}"/>
              </a:ext>
            </a:extLst>
          </p:cNvPr>
          <p:cNvSpPr/>
          <p:nvPr/>
        </p:nvSpPr>
        <p:spPr>
          <a:xfrm>
            <a:off x="4591050" y="4729161"/>
            <a:ext cx="1228725" cy="2571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C52C647-6767-80B6-261F-298345536202}"/>
              </a:ext>
            </a:extLst>
          </p:cNvPr>
          <p:cNvSpPr/>
          <p:nvPr/>
        </p:nvSpPr>
        <p:spPr>
          <a:xfrm>
            <a:off x="7077692" y="2230244"/>
            <a:ext cx="4374610" cy="5748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847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A895D-5CD2-0E03-07C3-7B73187B2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Uses of variant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A63F6-1434-FC3B-E052-BB7BD48EB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 eaLnBrk="1" hangingPunct="1">
              <a:buNone/>
            </a:pPr>
            <a:r>
              <a:rPr lang="en-US" b="1" u="sng" dirty="0"/>
              <a:t>Features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Typing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Resistance</a:t>
            </a:r>
          </a:p>
          <a:p>
            <a:pPr marL="285750" lvl="1" indent="-285750" eaLnBrk="1" hangingPunct="1">
              <a:buFont typeface="Arial" panose="020B0604020202020204" pitchFamily="34" charset="0"/>
              <a:buChar char="•"/>
            </a:pPr>
            <a:r>
              <a:rPr lang="en-US" dirty="0"/>
              <a:t>Epitopes</a:t>
            </a:r>
          </a:p>
          <a:p>
            <a:pPr marL="0" lvl="1" indent="0" eaLnBrk="1" hangingPunct="1"/>
            <a:endParaRPr lang="en-US" u="sng" dirty="0"/>
          </a:p>
          <a:p>
            <a:pPr marL="0" lvl="1" indent="0">
              <a:buNone/>
            </a:pPr>
            <a:r>
              <a:rPr lang="en-US" b="1" u="sng" dirty="0" err="1"/>
              <a:t>Quasispecies</a:t>
            </a:r>
            <a:r>
              <a:rPr lang="en-US" b="1" u="sng" dirty="0"/>
              <a:t> reconstruction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Linkage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Dual infections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Transmission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8C5D62-8ECC-4983-0F01-4E84C1C538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EF8B03-287E-4B07-A989-1DD00C362C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17</a:t>
            </a:fld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303390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04416-B01E-6A0D-AEE3-6D906F475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itchFamily="84" charset="0"/>
              </a:rPr>
              <a:t>Uses of variant analysis - Features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F7414-F65D-7C1B-45BA-7861D6F06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Here, the consensus can be submitted to ‘conventional’ tools for interpretation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pPr marL="0" indent="0">
              <a:buNone/>
            </a:pPr>
            <a:endParaRPr lang="en-GB" sz="3600" dirty="0"/>
          </a:p>
          <a:p>
            <a:endParaRPr lang="en-GB" sz="2000" dirty="0"/>
          </a:p>
          <a:p>
            <a:r>
              <a:rPr lang="en-GB" sz="2000" dirty="0"/>
              <a:t>Use the variant calling tool(s) to produce consensuses at different mixed-base thresholds to interrogate minority variants.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E32CEA-27AC-627C-5D1D-BF1629E3EE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3182A4-1312-E51C-09E4-95E6C61A8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18</a:t>
            </a:fld>
            <a:endParaRPr lang="en-GB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9D90DF-61A8-1149-A31C-F99DA8DA833D}"/>
              </a:ext>
            </a:extLst>
          </p:cNvPr>
          <p:cNvSpPr txBox="1"/>
          <p:nvPr/>
        </p:nvSpPr>
        <p:spPr>
          <a:xfrm>
            <a:off x="2502612" y="5479833"/>
            <a:ext cx="7186776" cy="64633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marL="0" lvl="1" algn="ctr"/>
            <a:r>
              <a:rPr lang="en-US" sz="3600" b="1">
                <a:solidFill>
                  <a:srgbClr val="C00000"/>
                </a:solidFill>
              </a:rPr>
              <a:t>Validation, validation, validation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F678D56-BB88-D1CB-B28F-DA78551ABC16}"/>
              </a:ext>
            </a:extLst>
          </p:cNvPr>
          <p:cNvGrpSpPr/>
          <p:nvPr/>
        </p:nvGrpSpPr>
        <p:grpSpPr>
          <a:xfrm>
            <a:off x="4868404" y="2593949"/>
            <a:ext cx="2601231" cy="496293"/>
            <a:chOff x="4868404" y="2593949"/>
            <a:chExt cx="2601231" cy="496293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5BC2C759-53CC-3114-226A-C95A7B69A5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3127" y="2600718"/>
              <a:ext cx="1876508" cy="4895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62629B7C-FB7D-24D1-4D3C-7B5BFEFB30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8404" y="2593949"/>
              <a:ext cx="573317" cy="489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3E3FDA8-5A75-D3BA-E19C-1E851C889067}"/>
              </a:ext>
            </a:extLst>
          </p:cNvPr>
          <p:cNvGrpSpPr/>
          <p:nvPr/>
        </p:nvGrpSpPr>
        <p:grpSpPr>
          <a:xfrm>
            <a:off x="726961" y="2600718"/>
            <a:ext cx="10849085" cy="1149650"/>
            <a:chOff x="726961" y="2600718"/>
            <a:chExt cx="10849085" cy="114965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515EF77E-8137-2FED-87DB-ECEA4B9104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961" y="2600718"/>
              <a:ext cx="2911380" cy="4895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F2CB8B22-1B37-D132-A7EC-9316FF6D57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1872" y="3257310"/>
              <a:ext cx="3847764" cy="4895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34F9ABC-6A90-B361-7825-5176D65D92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961" y="3257310"/>
              <a:ext cx="1893160" cy="4895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676563F-DF40-812B-7B15-D524EA0F6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78963" y="2600718"/>
              <a:ext cx="3797083" cy="11496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81323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BA917-7C47-F3D5-7319-CAA14CB8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itchFamily="84" charset="0"/>
              </a:rPr>
              <a:t>Uses of variant analysis - </a:t>
            </a:r>
            <a:r>
              <a:rPr lang="en-US" b="1" dirty="0" err="1">
                <a:latin typeface="Arial" pitchFamily="84" charset="0"/>
              </a:rPr>
              <a:t>Quasispecies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9DAC6-F951-9B64-8F8C-01F532233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/>
            <a:r>
              <a:rPr lang="en-US" dirty="0"/>
              <a:t>Each read derives from an individual virus genome molecule</a:t>
            </a:r>
          </a:p>
          <a:p>
            <a:pPr marL="342900" lvl="1" indent="-342900"/>
            <a:r>
              <a:rPr lang="en-US" dirty="0"/>
              <a:t>Linkage of variants on reads enables binning of haplotypes</a:t>
            </a:r>
          </a:p>
          <a:p>
            <a:pPr marL="342900" lvl="1" indent="-342900"/>
            <a:r>
              <a:rPr lang="en-US" dirty="0"/>
              <a:t>Examine all reads that map across a short, specified region of the genome: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B916CD-1951-25C1-B127-48F6E53A17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B33E0-16FE-AB50-B414-BF17633CEE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19</a:t>
            </a:fld>
            <a:endParaRPr lang="en-GB" sz="14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381EA58-0D86-B587-E584-750269517109}"/>
              </a:ext>
            </a:extLst>
          </p:cNvPr>
          <p:cNvGrpSpPr/>
          <p:nvPr/>
        </p:nvGrpSpPr>
        <p:grpSpPr>
          <a:xfrm>
            <a:off x="1809555" y="3126929"/>
            <a:ext cx="8064896" cy="3155578"/>
            <a:chOff x="395536" y="2924944"/>
            <a:chExt cx="8064896" cy="3155578"/>
          </a:xfrm>
        </p:grpSpPr>
        <p:pic>
          <p:nvPicPr>
            <p:cNvPr id="26" name="Picture 3">
              <a:extLst>
                <a:ext uri="{FF2B5EF4-FFF2-40B4-BE49-F238E27FC236}">
                  <a16:creationId xmlns:a16="http://schemas.microsoft.com/office/drawing/2014/main" id="{AA4E8B46-8753-14B5-AE3C-42E87B33D8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2924944"/>
              <a:ext cx="8064896" cy="1703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F0F2A30-8621-F1AD-0696-D28CAD4FF39D}"/>
                </a:ext>
              </a:extLst>
            </p:cNvPr>
            <p:cNvGrpSpPr/>
            <p:nvPr/>
          </p:nvGrpSpPr>
          <p:grpSpPr>
            <a:xfrm>
              <a:off x="3275856" y="3776496"/>
              <a:ext cx="216024" cy="156560"/>
              <a:chOff x="3275856" y="3776496"/>
              <a:chExt cx="216024" cy="156560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04F565B8-25E5-C1C4-5FF1-FB31DF4987B1}"/>
                  </a:ext>
                </a:extLst>
              </p:cNvPr>
              <p:cNvCxnSpPr/>
              <p:nvPr/>
            </p:nvCxnSpPr>
            <p:spPr>
              <a:xfrm>
                <a:off x="3275856" y="3933056"/>
                <a:ext cx="216024" cy="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ECC1C2F-96EF-C74D-9FE4-556939F17EFE}"/>
                  </a:ext>
                </a:extLst>
              </p:cNvPr>
              <p:cNvCxnSpPr/>
              <p:nvPr/>
            </p:nvCxnSpPr>
            <p:spPr>
              <a:xfrm>
                <a:off x="3275856" y="3854776"/>
                <a:ext cx="216024" cy="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19E4A9C-9443-3ED1-99B4-DA6B96BCD370}"/>
                  </a:ext>
                </a:extLst>
              </p:cNvPr>
              <p:cNvCxnSpPr/>
              <p:nvPr/>
            </p:nvCxnSpPr>
            <p:spPr>
              <a:xfrm>
                <a:off x="3275856" y="3776496"/>
                <a:ext cx="216024" cy="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8FD38B9-FB38-D61B-42B8-47ED2AA15943}"/>
                </a:ext>
              </a:extLst>
            </p:cNvPr>
            <p:cNvGrpSpPr/>
            <p:nvPr/>
          </p:nvGrpSpPr>
          <p:grpSpPr>
            <a:xfrm>
              <a:off x="1297460" y="3854776"/>
              <a:ext cx="5946303" cy="2225746"/>
              <a:chOff x="1297460" y="3854776"/>
              <a:chExt cx="5946303" cy="2225746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53335AC-AACB-34E6-68BA-6DCCC0C6EE6D}"/>
                  </a:ext>
                </a:extLst>
              </p:cNvPr>
              <p:cNvSpPr txBox="1"/>
              <p:nvPr/>
            </p:nvSpPr>
            <p:spPr>
              <a:xfrm>
                <a:off x="1297460" y="5157192"/>
                <a:ext cx="54373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GB" sz="1800"/>
                  <a:t>H 1</a:t>
                </a:r>
              </a:p>
              <a:p>
                <a:pPr algn="r"/>
                <a:r>
                  <a:rPr lang="en-GB" sz="1800"/>
                  <a:t>H 2</a:t>
                </a:r>
              </a:p>
              <a:p>
                <a:pPr algn="r"/>
                <a:r>
                  <a:rPr lang="en-GB" sz="1800"/>
                  <a:t>H 3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2D630411-6216-7DF6-507A-0D56DB382313}"/>
                  </a:ext>
                </a:extLst>
              </p:cNvPr>
              <p:cNvCxnSpPr/>
              <p:nvPr/>
            </p:nvCxnSpPr>
            <p:spPr>
              <a:xfrm flipH="1">
                <a:off x="1900238" y="3854776"/>
                <a:ext cx="1375618" cy="13024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94FF6E2E-6578-A092-ACFB-CECF1EF43C44}"/>
                  </a:ext>
                </a:extLst>
              </p:cNvPr>
              <p:cNvCxnSpPr/>
              <p:nvPr/>
            </p:nvCxnSpPr>
            <p:spPr>
              <a:xfrm>
                <a:off x="3491880" y="3854776"/>
                <a:ext cx="3751883" cy="13024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AE79E04-994A-4D4A-4154-1DE36BBA697B}"/>
                </a:ext>
              </a:extLst>
            </p:cNvPr>
            <p:cNvGrpSpPr/>
            <p:nvPr/>
          </p:nvGrpSpPr>
          <p:grpSpPr>
            <a:xfrm>
              <a:off x="1841199" y="5229200"/>
              <a:ext cx="5402564" cy="792088"/>
              <a:chOff x="1841199" y="5229200"/>
              <a:chExt cx="5402564" cy="792088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BCD13E4-B9AF-38A2-1FA6-3A12E94F78BD}"/>
                  </a:ext>
                </a:extLst>
              </p:cNvPr>
              <p:cNvSpPr/>
              <p:nvPr/>
            </p:nvSpPr>
            <p:spPr>
              <a:xfrm>
                <a:off x="1841199" y="5229200"/>
                <a:ext cx="5402564" cy="21602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50C23C3-89F4-D98A-D434-ECC319278377}"/>
                  </a:ext>
                </a:extLst>
              </p:cNvPr>
              <p:cNvSpPr/>
              <p:nvPr/>
            </p:nvSpPr>
            <p:spPr>
              <a:xfrm>
                <a:off x="1841199" y="5517232"/>
                <a:ext cx="5402564" cy="21602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A15C798-8344-97DA-1D96-E4DA9F46D61C}"/>
                  </a:ext>
                </a:extLst>
              </p:cNvPr>
              <p:cNvSpPr/>
              <p:nvPr/>
            </p:nvSpPr>
            <p:spPr>
              <a:xfrm>
                <a:off x="1841199" y="5805264"/>
                <a:ext cx="5402564" cy="21602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C629B0F-21BF-3AE1-317B-74458E84F63A}"/>
                  </a:ext>
                </a:extLst>
              </p:cNvPr>
              <p:cNvSpPr/>
              <p:nvPr/>
            </p:nvSpPr>
            <p:spPr>
              <a:xfrm>
                <a:off x="5292080" y="5229200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5A071F9-31FD-C9AB-3CE1-0F45CDBFA11D}"/>
                  </a:ext>
                </a:extLst>
              </p:cNvPr>
              <p:cNvSpPr/>
              <p:nvPr/>
            </p:nvSpPr>
            <p:spPr>
              <a:xfrm>
                <a:off x="5292080" y="5517232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33CC2A-08B1-B0C4-0C18-A3900923B3A2}"/>
                  </a:ext>
                </a:extLst>
              </p:cNvPr>
              <p:cNvSpPr/>
              <p:nvPr/>
            </p:nvSpPr>
            <p:spPr>
              <a:xfrm>
                <a:off x="3042104" y="5517232"/>
                <a:ext cx="216024" cy="216024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B300F29-E8C4-FF9C-12BC-63A248E5E580}"/>
                  </a:ext>
                </a:extLst>
              </p:cNvPr>
              <p:cNvSpPr/>
              <p:nvPr/>
            </p:nvSpPr>
            <p:spPr>
              <a:xfrm>
                <a:off x="3042104" y="5805264"/>
                <a:ext cx="216024" cy="216024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4991450-1486-73C7-3B09-C728FF605EFE}"/>
                </a:ext>
              </a:extLst>
            </p:cNvPr>
            <p:cNvSpPr txBox="1"/>
            <p:nvPr/>
          </p:nvSpPr>
          <p:spPr>
            <a:xfrm>
              <a:off x="2880212" y="4859868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800"/>
                <a:t>M 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82F73A3-1CE1-7DB5-24E2-06EA7020A430}"/>
                </a:ext>
              </a:extLst>
            </p:cNvPr>
            <p:cNvSpPr txBox="1"/>
            <p:nvPr/>
          </p:nvSpPr>
          <p:spPr>
            <a:xfrm>
              <a:off x="5083127" y="4843499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800"/>
                <a:t>M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2219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63F98-3D25-A7D0-D4E0-A7E079ACA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83474-3619-C4A5-9B64-E573B7BB8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b="1" u="sng" dirty="0"/>
              <a:t>Consensus &amp; Variant – what are they?</a:t>
            </a:r>
          </a:p>
          <a:p>
            <a:r>
              <a:rPr lang="en-GB" dirty="0"/>
              <a:t>How to build a consensus and define variants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u="sng" dirty="0"/>
              <a:t>What can be done with variant analysis - examples</a:t>
            </a:r>
          </a:p>
          <a:p>
            <a:r>
              <a:rPr lang="en-GB" dirty="0"/>
              <a:t>Features:	Drug resistance, epitopes, species/strain identification</a:t>
            </a:r>
          </a:p>
          <a:p>
            <a:r>
              <a:rPr lang="en-GB" dirty="0" err="1"/>
              <a:t>Phyletics</a:t>
            </a:r>
            <a:r>
              <a:rPr lang="en-GB" dirty="0"/>
              <a:t>:	Linkage, Dual infections, Transmission, </a:t>
            </a:r>
            <a:r>
              <a:rPr lang="en-GB" dirty="0" err="1"/>
              <a:t>Quasispecies</a:t>
            </a:r>
            <a:r>
              <a:rPr lang="en-GB" dirty="0"/>
              <a:t> reconstruction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u="sng" dirty="0"/>
              <a:t>Technical pitfalls - examples</a:t>
            </a:r>
          </a:p>
          <a:p>
            <a:r>
              <a:rPr lang="en-GB" dirty="0"/>
              <a:t>Virus – Laboratory – Bioinformatics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u="sng" dirty="0"/>
              <a:t>Validation, validation, validation</a:t>
            </a:r>
          </a:p>
          <a:p>
            <a:r>
              <a:rPr lang="en-GB" dirty="0"/>
              <a:t>Reproducibility</a:t>
            </a:r>
          </a:p>
          <a:p>
            <a:r>
              <a:rPr lang="en-GB" dirty="0"/>
              <a:t>Standardised materials</a:t>
            </a:r>
          </a:p>
          <a:p>
            <a:r>
              <a:rPr lang="en-GB" dirty="0"/>
              <a:t>EQA schemes</a:t>
            </a:r>
          </a:p>
          <a:p>
            <a:r>
              <a:rPr lang="en-GB" dirty="0"/>
              <a:t>Clinical validation?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1D287D-2AE0-36D9-FC2E-630346C130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C16A3F-C503-1868-25F5-C251F23F60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2</a:t>
            </a:fld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0393340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BA917-7C47-F3D5-7319-CAA14CB8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itchFamily="84" charset="0"/>
              </a:rPr>
              <a:t>Uses of variant analysis - </a:t>
            </a:r>
            <a:r>
              <a:rPr lang="en-US" b="1" dirty="0" err="1">
                <a:latin typeface="Arial" pitchFamily="84" charset="0"/>
              </a:rPr>
              <a:t>Quasispecies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B916CD-1951-25C1-B127-48F6E53A17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B33E0-16FE-AB50-B414-BF17633CEE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20</a:t>
            </a:fld>
            <a:endParaRPr lang="en-GB" sz="1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7178288-B36D-1BC8-9AB9-D2F5718A67D1}"/>
              </a:ext>
            </a:extLst>
          </p:cNvPr>
          <p:cNvGrpSpPr/>
          <p:nvPr/>
        </p:nvGrpSpPr>
        <p:grpSpPr>
          <a:xfrm>
            <a:off x="1703512" y="1700808"/>
            <a:ext cx="8784976" cy="3456384"/>
            <a:chOff x="179512" y="2852936"/>
            <a:chExt cx="8784976" cy="3456384"/>
          </a:xfrm>
        </p:grpSpPr>
        <p:sp>
          <p:nvSpPr>
            <p:cNvPr id="7" name="Left-Right Arrow 13312">
              <a:extLst>
                <a:ext uri="{FF2B5EF4-FFF2-40B4-BE49-F238E27FC236}">
                  <a16:creationId xmlns:a16="http://schemas.microsoft.com/office/drawing/2014/main" id="{3DB85137-D859-4C10-11D5-83236761C9CA}"/>
                </a:ext>
              </a:extLst>
            </p:cNvPr>
            <p:cNvSpPr/>
            <p:nvPr/>
          </p:nvSpPr>
          <p:spPr>
            <a:xfrm>
              <a:off x="179512" y="3861048"/>
              <a:ext cx="8784976" cy="1584176"/>
            </a:xfrm>
            <a:prstGeom prst="leftRight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b="1"/>
                <a:t>GENOME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9D28EFF-CF59-D0B7-AE09-828CC5EF6E2E}"/>
                </a:ext>
              </a:extLst>
            </p:cNvPr>
            <p:cNvGrpSpPr/>
            <p:nvPr/>
          </p:nvGrpSpPr>
          <p:grpSpPr>
            <a:xfrm>
              <a:off x="1826722" y="2852936"/>
              <a:ext cx="5395709" cy="3456384"/>
              <a:chOff x="1826722" y="2852936"/>
              <a:chExt cx="5395709" cy="3456384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CD58383D-E631-4F52-07F0-249F4DEA5AF6}"/>
                  </a:ext>
                </a:extLst>
              </p:cNvPr>
              <p:cNvCxnSpPr/>
              <p:nvPr/>
            </p:nvCxnSpPr>
            <p:spPr>
              <a:xfrm>
                <a:off x="1826722" y="2852936"/>
                <a:ext cx="0" cy="34563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EE54F10C-9EB1-1ADA-93CE-BEDC5BB18C7F}"/>
                  </a:ext>
                </a:extLst>
              </p:cNvPr>
              <p:cNvCxnSpPr/>
              <p:nvPr/>
            </p:nvCxnSpPr>
            <p:spPr>
              <a:xfrm>
                <a:off x="7222431" y="2852936"/>
                <a:ext cx="0" cy="34563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126297A-BBCF-C6EF-EC95-225EE641D1ED}"/>
                  </a:ext>
                </a:extLst>
              </p:cNvPr>
              <p:cNvCxnSpPr/>
              <p:nvPr/>
            </p:nvCxnSpPr>
            <p:spPr>
              <a:xfrm>
                <a:off x="1826722" y="3501008"/>
                <a:ext cx="5395709" cy="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EE7161-D53E-E74D-3C99-0AF2476E9A8C}"/>
                  </a:ext>
                </a:extLst>
              </p:cNvPr>
              <p:cNvSpPr txBox="1"/>
              <p:nvPr/>
            </p:nvSpPr>
            <p:spPr>
              <a:xfrm>
                <a:off x="3131841" y="3284984"/>
                <a:ext cx="278547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/>
                  <a:t>Window of interest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68371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BA917-7C47-F3D5-7319-CAA14CB8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itchFamily="84" charset="0"/>
              </a:rPr>
              <a:t>Uses of variant analysis - </a:t>
            </a:r>
            <a:r>
              <a:rPr lang="en-US" b="1" dirty="0" err="1">
                <a:latin typeface="Arial" pitchFamily="84" charset="0"/>
              </a:rPr>
              <a:t>Quasispecies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B916CD-1951-25C1-B127-48F6E53A17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B33E0-16FE-AB50-B414-BF17633CEE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21</a:t>
            </a:fld>
            <a:endParaRPr lang="en-GB" sz="1400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32D7379-332F-CAD9-F66F-988B1211D328}"/>
              </a:ext>
            </a:extLst>
          </p:cNvPr>
          <p:cNvGrpSpPr/>
          <p:nvPr/>
        </p:nvGrpSpPr>
        <p:grpSpPr>
          <a:xfrm>
            <a:off x="1703512" y="1952836"/>
            <a:ext cx="8784976" cy="2952328"/>
            <a:chOff x="179512" y="3068960"/>
            <a:chExt cx="8784976" cy="2952328"/>
          </a:xfrm>
        </p:grpSpPr>
        <p:sp>
          <p:nvSpPr>
            <p:cNvPr id="48" name="Left-Right Arrow 41">
              <a:extLst>
                <a:ext uri="{FF2B5EF4-FFF2-40B4-BE49-F238E27FC236}">
                  <a16:creationId xmlns:a16="http://schemas.microsoft.com/office/drawing/2014/main" id="{12A63A75-2F36-D965-9D40-0AAAB4D59B06}"/>
                </a:ext>
              </a:extLst>
            </p:cNvPr>
            <p:cNvSpPr/>
            <p:nvPr/>
          </p:nvSpPr>
          <p:spPr>
            <a:xfrm>
              <a:off x="179512" y="3861048"/>
              <a:ext cx="8784976" cy="1584176"/>
            </a:xfrm>
            <a:prstGeom prst="leftRight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4A14B2F-5F67-0FFC-6F07-D16BCFBB2753}"/>
                </a:ext>
              </a:extLst>
            </p:cNvPr>
            <p:cNvGrpSpPr/>
            <p:nvPr/>
          </p:nvGrpSpPr>
          <p:grpSpPr>
            <a:xfrm>
              <a:off x="755576" y="4589130"/>
              <a:ext cx="6696744" cy="216024"/>
              <a:chOff x="755576" y="4653136"/>
              <a:chExt cx="6696744" cy="216024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364B7956-5104-E444-B8F8-0E2D9D4D9FA3}"/>
                  </a:ext>
                </a:extLst>
              </p:cNvPr>
              <p:cNvSpPr/>
              <p:nvPr/>
            </p:nvSpPr>
            <p:spPr>
              <a:xfrm>
                <a:off x="755576" y="4653136"/>
                <a:ext cx="6696744" cy="21602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66082FB9-2F8B-09CC-538F-512865AB3537}"/>
                  </a:ext>
                </a:extLst>
              </p:cNvPr>
              <p:cNvSpPr/>
              <p:nvPr/>
            </p:nvSpPr>
            <p:spPr>
              <a:xfrm>
                <a:off x="5270748" y="4653136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706CCA5-03F5-AA35-10AA-EF32F869B1F2}"/>
                </a:ext>
              </a:extLst>
            </p:cNvPr>
            <p:cNvGrpSpPr/>
            <p:nvPr/>
          </p:nvGrpSpPr>
          <p:grpSpPr>
            <a:xfrm>
              <a:off x="755576" y="5197198"/>
              <a:ext cx="7272808" cy="216024"/>
              <a:chOff x="755576" y="5229200"/>
              <a:chExt cx="7272808" cy="216024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00AA96C-E0F9-C93E-C41E-5DEC804A768A}"/>
                  </a:ext>
                </a:extLst>
              </p:cNvPr>
              <p:cNvSpPr/>
              <p:nvPr/>
            </p:nvSpPr>
            <p:spPr>
              <a:xfrm>
                <a:off x="755576" y="5229200"/>
                <a:ext cx="7272808" cy="21602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72BA96F4-B920-1D89-707A-EF829109871D}"/>
                  </a:ext>
                </a:extLst>
              </p:cNvPr>
              <p:cNvSpPr/>
              <p:nvPr/>
            </p:nvSpPr>
            <p:spPr>
              <a:xfrm>
                <a:off x="5270748" y="5229200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CF510E3-61DD-5B87-CE8A-51F8A9F38F4D}"/>
                </a:ext>
              </a:extLst>
            </p:cNvPr>
            <p:cNvGrpSpPr/>
            <p:nvPr/>
          </p:nvGrpSpPr>
          <p:grpSpPr>
            <a:xfrm>
              <a:off x="1826722" y="4285096"/>
              <a:ext cx="7065757" cy="216024"/>
              <a:chOff x="1826722" y="4293096"/>
              <a:chExt cx="7065757" cy="216024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B0E734FF-7AC1-3AD8-DA12-FC650EE3BA67}"/>
                  </a:ext>
                </a:extLst>
              </p:cNvPr>
              <p:cNvSpPr/>
              <p:nvPr/>
            </p:nvSpPr>
            <p:spPr>
              <a:xfrm>
                <a:off x="1826722" y="4293096"/>
                <a:ext cx="7065757" cy="21602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5D09783-FA23-71B0-9D02-4B524D89F4FB}"/>
                  </a:ext>
                </a:extLst>
              </p:cNvPr>
              <p:cNvSpPr/>
              <p:nvPr/>
            </p:nvSpPr>
            <p:spPr>
              <a:xfrm>
                <a:off x="5270748" y="4293096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A894A49-78C9-5D83-D741-9A74875628D5}"/>
                </a:ext>
              </a:extLst>
            </p:cNvPr>
            <p:cNvGrpSpPr/>
            <p:nvPr/>
          </p:nvGrpSpPr>
          <p:grpSpPr>
            <a:xfrm>
              <a:off x="1547664" y="3372994"/>
              <a:ext cx="6120679" cy="216024"/>
              <a:chOff x="1547664" y="3573016"/>
              <a:chExt cx="6120679" cy="216024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7BFAB234-986F-86F8-7912-8D2C8734C54A}"/>
                  </a:ext>
                </a:extLst>
              </p:cNvPr>
              <p:cNvSpPr/>
              <p:nvPr/>
            </p:nvSpPr>
            <p:spPr>
              <a:xfrm>
                <a:off x="1547664" y="3573016"/>
                <a:ext cx="6120679" cy="21602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DDDE0E8-BCC4-6EF0-5285-1A9D9BB38DD5}"/>
                  </a:ext>
                </a:extLst>
              </p:cNvPr>
              <p:cNvSpPr/>
              <p:nvPr/>
            </p:nvSpPr>
            <p:spPr>
              <a:xfrm>
                <a:off x="5270748" y="3573016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3DBAC1C-4C73-B263-0AF5-4FE489EA26DD}"/>
                </a:ext>
              </a:extLst>
            </p:cNvPr>
            <p:cNvGrpSpPr/>
            <p:nvPr/>
          </p:nvGrpSpPr>
          <p:grpSpPr>
            <a:xfrm>
              <a:off x="971600" y="3068960"/>
              <a:ext cx="6250831" cy="216024"/>
              <a:chOff x="971600" y="3284984"/>
              <a:chExt cx="6250831" cy="216024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C5A3A3A0-9587-D607-4C2E-994E8C5B83E0}"/>
                  </a:ext>
                </a:extLst>
              </p:cNvPr>
              <p:cNvSpPr/>
              <p:nvPr/>
            </p:nvSpPr>
            <p:spPr>
              <a:xfrm>
                <a:off x="971600" y="3284984"/>
                <a:ext cx="6250831" cy="21602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5474069-4324-BCB3-297B-7D640349045D}"/>
                  </a:ext>
                </a:extLst>
              </p:cNvPr>
              <p:cNvSpPr/>
              <p:nvPr/>
            </p:nvSpPr>
            <p:spPr>
              <a:xfrm>
                <a:off x="5270748" y="328498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A1653CF-E79C-319D-0D85-503539E51446}"/>
                </a:ext>
              </a:extLst>
            </p:cNvPr>
            <p:cNvGrpSpPr/>
            <p:nvPr/>
          </p:nvGrpSpPr>
          <p:grpSpPr>
            <a:xfrm>
              <a:off x="1331640" y="5501232"/>
              <a:ext cx="6336703" cy="216024"/>
              <a:chOff x="1331640" y="5517232"/>
              <a:chExt cx="6336703" cy="216024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FFBE8B9F-B343-DED5-9244-1A01D50CC702}"/>
                  </a:ext>
                </a:extLst>
              </p:cNvPr>
              <p:cNvSpPr/>
              <p:nvPr/>
            </p:nvSpPr>
            <p:spPr>
              <a:xfrm>
                <a:off x="1331640" y="5517232"/>
                <a:ext cx="6336703" cy="21602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3BA67BD-3997-FC66-C852-AE7DA52D2A6E}"/>
                  </a:ext>
                </a:extLst>
              </p:cNvPr>
              <p:cNvSpPr/>
              <p:nvPr/>
            </p:nvSpPr>
            <p:spPr>
              <a:xfrm>
                <a:off x="5270748" y="5517232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20A57E32-0BCB-D6F9-235A-9B482710BAD8}"/>
                  </a:ext>
                </a:extLst>
              </p:cNvPr>
              <p:cNvSpPr/>
              <p:nvPr/>
            </p:nvSpPr>
            <p:spPr>
              <a:xfrm>
                <a:off x="3029156" y="5517232"/>
                <a:ext cx="216024" cy="216024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604501D-E8C9-E5D1-948C-7B2EB7A4C314}"/>
                </a:ext>
              </a:extLst>
            </p:cNvPr>
            <p:cNvGrpSpPr/>
            <p:nvPr/>
          </p:nvGrpSpPr>
          <p:grpSpPr>
            <a:xfrm>
              <a:off x="1744980" y="4893164"/>
              <a:ext cx="5851356" cy="216024"/>
              <a:chOff x="1744980" y="4893164"/>
              <a:chExt cx="5851356" cy="216024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4DA7AB68-3C85-ABA8-1D67-7F9DFC934278}"/>
                  </a:ext>
                </a:extLst>
              </p:cNvPr>
              <p:cNvSpPr/>
              <p:nvPr/>
            </p:nvSpPr>
            <p:spPr>
              <a:xfrm>
                <a:off x="1744980" y="4893164"/>
                <a:ext cx="5851356" cy="21602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8D4C5A1A-7C96-D14A-5FF6-F0F80BAAE29A}"/>
                  </a:ext>
                </a:extLst>
              </p:cNvPr>
              <p:cNvSpPr/>
              <p:nvPr/>
            </p:nvSpPr>
            <p:spPr>
              <a:xfrm>
                <a:off x="5270748" y="489316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16F543F-037F-A3DF-02ED-5AFC6CA903D6}"/>
                  </a:ext>
                </a:extLst>
              </p:cNvPr>
              <p:cNvSpPr/>
              <p:nvPr/>
            </p:nvSpPr>
            <p:spPr>
              <a:xfrm>
                <a:off x="3029156" y="4893164"/>
                <a:ext cx="216024" cy="216024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4CB5B7E-C0A9-29C0-B80A-741F99E4EDFD}"/>
                </a:ext>
              </a:extLst>
            </p:cNvPr>
            <p:cNvGrpSpPr/>
            <p:nvPr/>
          </p:nvGrpSpPr>
          <p:grpSpPr>
            <a:xfrm>
              <a:off x="1475656" y="5805264"/>
              <a:ext cx="5904656" cy="216024"/>
              <a:chOff x="1475656" y="5805264"/>
              <a:chExt cx="5904656" cy="216024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B1409060-42EC-1732-870A-6E71C9BCFD5B}"/>
                  </a:ext>
                </a:extLst>
              </p:cNvPr>
              <p:cNvSpPr/>
              <p:nvPr/>
            </p:nvSpPr>
            <p:spPr>
              <a:xfrm>
                <a:off x="1475656" y="5805264"/>
                <a:ext cx="5904656" cy="21602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1442E8CD-C0EB-D423-EB74-DC1148F25792}"/>
                  </a:ext>
                </a:extLst>
              </p:cNvPr>
              <p:cNvSpPr/>
              <p:nvPr/>
            </p:nvSpPr>
            <p:spPr>
              <a:xfrm>
                <a:off x="5270748" y="580526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EA3C5BA-028A-DE94-041D-4622FEA44F9B}"/>
                  </a:ext>
                </a:extLst>
              </p:cNvPr>
              <p:cNvSpPr/>
              <p:nvPr/>
            </p:nvSpPr>
            <p:spPr>
              <a:xfrm>
                <a:off x="3029156" y="5805264"/>
                <a:ext cx="216024" cy="216024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EC31A3F-B5AF-3DD4-CB0D-B0C5B2C7E4E2}"/>
                </a:ext>
              </a:extLst>
            </p:cNvPr>
            <p:cNvGrpSpPr/>
            <p:nvPr/>
          </p:nvGrpSpPr>
          <p:grpSpPr>
            <a:xfrm>
              <a:off x="1331640" y="3981062"/>
              <a:ext cx="7560840" cy="216024"/>
              <a:chOff x="1331640" y="4005064"/>
              <a:chExt cx="7560840" cy="216024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85F95754-F221-A3FA-CAD6-CB27754C2D82}"/>
                  </a:ext>
                </a:extLst>
              </p:cNvPr>
              <p:cNvSpPr/>
              <p:nvPr/>
            </p:nvSpPr>
            <p:spPr>
              <a:xfrm>
                <a:off x="1331640" y="4005064"/>
                <a:ext cx="7560840" cy="21602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79A7A89-0985-EE20-0207-0AB84AF73DFE}"/>
                  </a:ext>
                </a:extLst>
              </p:cNvPr>
              <p:cNvSpPr/>
              <p:nvPr/>
            </p:nvSpPr>
            <p:spPr>
              <a:xfrm>
                <a:off x="3029156" y="4005064"/>
                <a:ext cx="216024" cy="216024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0D66289-9BD0-25BE-142D-B31088D56B21}"/>
                </a:ext>
              </a:extLst>
            </p:cNvPr>
            <p:cNvGrpSpPr/>
            <p:nvPr/>
          </p:nvGrpSpPr>
          <p:grpSpPr>
            <a:xfrm>
              <a:off x="1744980" y="3677028"/>
              <a:ext cx="5563324" cy="216024"/>
              <a:chOff x="1744980" y="4941168"/>
              <a:chExt cx="5563324" cy="216024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B73FAE4-F122-89AB-20CA-27C29194E330}"/>
                  </a:ext>
                </a:extLst>
              </p:cNvPr>
              <p:cNvSpPr/>
              <p:nvPr/>
            </p:nvSpPr>
            <p:spPr>
              <a:xfrm>
                <a:off x="1744980" y="4941168"/>
                <a:ext cx="5563324" cy="21602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05C0791D-1225-2D70-6F2E-5583128E4759}"/>
                  </a:ext>
                </a:extLst>
              </p:cNvPr>
              <p:cNvSpPr/>
              <p:nvPr/>
            </p:nvSpPr>
            <p:spPr>
              <a:xfrm>
                <a:off x="5270748" y="4941168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BB9F0CA1-9D5B-BA9C-2B94-F267C523C79C}"/>
                  </a:ext>
                </a:extLst>
              </p:cNvPr>
              <p:cNvSpPr/>
              <p:nvPr/>
            </p:nvSpPr>
            <p:spPr>
              <a:xfrm>
                <a:off x="3029156" y="4941168"/>
                <a:ext cx="216024" cy="216024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1440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BA917-7C47-F3D5-7319-CAA14CB8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itchFamily="84" charset="0"/>
              </a:rPr>
              <a:t>Uses of variant analysis - </a:t>
            </a:r>
            <a:r>
              <a:rPr lang="en-US" b="1" dirty="0" err="1">
                <a:latin typeface="Arial" pitchFamily="84" charset="0"/>
              </a:rPr>
              <a:t>Quasispecies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B916CD-1951-25C1-B127-48F6E53A17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B33E0-16FE-AB50-B414-BF17633CEE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22</a:t>
            </a:fld>
            <a:endParaRPr lang="en-GB" sz="140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4A889AC-E267-A709-5649-902A14AD841E}"/>
              </a:ext>
            </a:extLst>
          </p:cNvPr>
          <p:cNvGrpSpPr/>
          <p:nvPr/>
        </p:nvGrpSpPr>
        <p:grpSpPr>
          <a:xfrm>
            <a:off x="1703512" y="1700808"/>
            <a:ext cx="8784976" cy="3456384"/>
            <a:chOff x="179512" y="2852936"/>
            <a:chExt cx="8784976" cy="3456384"/>
          </a:xfrm>
        </p:grpSpPr>
        <p:sp>
          <p:nvSpPr>
            <p:cNvPr id="33" name="Left-Right Arrow 41">
              <a:extLst>
                <a:ext uri="{FF2B5EF4-FFF2-40B4-BE49-F238E27FC236}">
                  <a16:creationId xmlns:a16="http://schemas.microsoft.com/office/drawing/2014/main" id="{57B600D5-248D-5797-16F4-FFBF8906B7B0}"/>
                </a:ext>
              </a:extLst>
            </p:cNvPr>
            <p:cNvSpPr/>
            <p:nvPr/>
          </p:nvSpPr>
          <p:spPr>
            <a:xfrm>
              <a:off x="179512" y="3861048"/>
              <a:ext cx="8784976" cy="1584176"/>
            </a:xfrm>
            <a:prstGeom prst="leftRight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3DB20F9-C6FD-0391-3641-CE6DB845D953}"/>
                </a:ext>
              </a:extLst>
            </p:cNvPr>
            <p:cNvSpPr/>
            <p:nvPr/>
          </p:nvSpPr>
          <p:spPr>
            <a:xfrm>
              <a:off x="1825200" y="4589130"/>
              <a:ext cx="5400000" cy="21602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51C759F-4BC7-BAFE-D02A-EE4DC73D507A}"/>
                </a:ext>
              </a:extLst>
            </p:cNvPr>
            <p:cNvSpPr/>
            <p:nvPr/>
          </p:nvSpPr>
          <p:spPr>
            <a:xfrm>
              <a:off x="5270748" y="4589130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363D509-E41A-1441-BBFA-637720844D8B}"/>
                </a:ext>
              </a:extLst>
            </p:cNvPr>
            <p:cNvSpPr/>
            <p:nvPr/>
          </p:nvSpPr>
          <p:spPr>
            <a:xfrm>
              <a:off x="1825200" y="5197198"/>
              <a:ext cx="5400000" cy="21602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431F2E8-CAFB-FA0D-4853-6BEA385B5730}"/>
                </a:ext>
              </a:extLst>
            </p:cNvPr>
            <p:cNvSpPr/>
            <p:nvPr/>
          </p:nvSpPr>
          <p:spPr>
            <a:xfrm>
              <a:off x="5270748" y="5197198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F311507-E7C1-E672-ADDB-EB88E4D025D5}"/>
                </a:ext>
              </a:extLst>
            </p:cNvPr>
            <p:cNvSpPr/>
            <p:nvPr/>
          </p:nvSpPr>
          <p:spPr>
            <a:xfrm>
              <a:off x="1825200" y="4285096"/>
              <a:ext cx="5400000" cy="21602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EF4CC64-EA46-19DF-DF95-C854E0DCB4CE}"/>
                </a:ext>
              </a:extLst>
            </p:cNvPr>
            <p:cNvSpPr/>
            <p:nvPr/>
          </p:nvSpPr>
          <p:spPr>
            <a:xfrm>
              <a:off x="5270748" y="4285096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E777D3E-AC53-2868-1BFB-95120B7D7A36}"/>
                </a:ext>
              </a:extLst>
            </p:cNvPr>
            <p:cNvSpPr/>
            <p:nvPr/>
          </p:nvSpPr>
          <p:spPr>
            <a:xfrm>
              <a:off x="1826722" y="3372994"/>
              <a:ext cx="5400000" cy="21602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BEE05F9-86EE-447D-3050-E169BD260EE8}"/>
                </a:ext>
              </a:extLst>
            </p:cNvPr>
            <p:cNvSpPr/>
            <p:nvPr/>
          </p:nvSpPr>
          <p:spPr>
            <a:xfrm>
              <a:off x="5270748" y="3372994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A4A887B-704F-79B0-A9A7-DD049AF25FAB}"/>
                </a:ext>
              </a:extLst>
            </p:cNvPr>
            <p:cNvSpPr/>
            <p:nvPr/>
          </p:nvSpPr>
          <p:spPr>
            <a:xfrm>
              <a:off x="1826721" y="3068960"/>
              <a:ext cx="5400000" cy="21602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7561C49-D3A6-E1E2-1F39-0DABC4E86EE9}"/>
                </a:ext>
              </a:extLst>
            </p:cNvPr>
            <p:cNvSpPr/>
            <p:nvPr/>
          </p:nvSpPr>
          <p:spPr>
            <a:xfrm>
              <a:off x="5270748" y="3068960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14C26F-4229-67C6-3EE6-4ED135F5B600}"/>
                </a:ext>
              </a:extLst>
            </p:cNvPr>
            <p:cNvSpPr/>
            <p:nvPr/>
          </p:nvSpPr>
          <p:spPr>
            <a:xfrm>
              <a:off x="1825200" y="5501232"/>
              <a:ext cx="5400000" cy="21602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0F36311-609D-5FF2-7C18-02BD84648B28}"/>
                </a:ext>
              </a:extLst>
            </p:cNvPr>
            <p:cNvSpPr/>
            <p:nvPr/>
          </p:nvSpPr>
          <p:spPr>
            <a:xfrm>
              <a:off x="5270748" y="5501232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A293846-0005-ED19-3A17-CDE24AF2D95C}"/>
                </a:ext>
              </a:extLst>
            </p:cNvPr>
            <p:cNvSpPr/>
            <p:nvPr/>
          </p:nvSpPr>
          <p:spPr>
            <a:xfrm>
              <a:off x="3029156" y="5501232"/>
              <a:ext cx="216024" cy="21602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FCFB96A-37BD-C120-72ED-0B86E7DE2578}"/>
                </a:ext>
              </a:extLst>
            </p:cNvPr>
            <p:cNvSpPr/>
            <p:nvPr/>
          </p:nvSpPr>
          <p:spPr>
            <a:xfrm>
              <a:off x="1825200" y="4893164"/>
              <a:ext cx="5400000" cy="21602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34B3B23-EE8F-F76C-B869-A6DB4B42704F}"/>
                </a:ext>
              </a:extLst>
            </p:cNvPr>
            <p:cNvSpPr/>
            <p:nvPr/>
          </p:nvSpPr>
          <p:spPr>
            <a:xfrm>
              <a:off x="5270748" y="4893164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D7D42B1-8938-2516-56A5-7801AE312252}"/>
                </a:ext>
              </a:extLst>
            </p:cNvPr>
            <p:cNvSpPr/>
            <p:nvPr/>
          </p:nvSpPr>
          <p:spPr>
            <a:xfrm>
              <a:off x="3029156" y="4893164"/>
              <a:ext cx="216024" cy="21602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72D5407E-C8F2-D526-F2F0-859B4D6E7357}"/>
                </a:ext>
              </a:extLst>
            </p:cNvPr>
            <p:cNvSpPr/>
            <p:nvPr/>
          </p:nvSpPr>
          <p:spPr>
            <a:xfrm>
              <a:off x="1825200" y="5805264"/>
              <a:ext cx="5400000" cy="21602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9B77F495-D9E6-81FE-34DA-5057C5CC5A20}"/>
                </a:ext>
              </a:extLst>
            </p:cNvPr>
            <p:cNvSpPr/>
            <p:nvPr/>
          </p:nvSpPr>
          <p:spPr>
            <a:xfrm>
              <a:off x="5270748" y="5805264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C0B86A5-D438-B752-33B0-9E826D5A1CCF}"/>
                </a:ext>
              </a:extLst>
            </p:cNvPr>
            <p:cNvSpPr/>
            <p:nvPr/>
          </p:nvSpPr>
          <p:spPr>
            <a:xfrm>
              <a:off x="3029156" y="5805264"/>
              <a:ext cx="216024" cy="21602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100E806-E48C-0442-F6A0-CDAC50A8015E}"/>
                </a:ext>
              </a:extLst>
            </p:cNvPr>
            <p:cNvSpPr/>
            <p:nvPr/>
          </p:nvSpPr>
          <p:spPr>
            <a:xfrm>
              <a:off x="1825200" y="3981062"/>
              <a:ext cx="5400000" cy="21602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B639DF4D-0B46-E6A4-BB2C-7E7376484F29}"/>
                </a:ext>
              </a:extLst>
            </p:cNvPr>
            <p:cNvSpPr/>
            <p:nvPr/>
          </p:nvSpPr>
          <p:spPr>
            <a:xfrm>
              <a:off x="3029156" y="3981062"/>
              <a:ext cx="216024" cy="21602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8792C64F-2843-0CE5-EF2D-ADFAEBDD5973}"/>
                </a:ext>
              </a:extLst>
            </p:cNvPr>
            <p:cNvSpPr/>
            <p:nvPr/>
          </p:nvSpPr>
          <p:spPr>
            <a:xfrm>
              <a:off x="1825200" y="3677028"/>
              <a:ext cx="5400000" cy="21602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AAF1D744-6755-34D7-2B61-5938765F2BE5}"/>
                </a:ext>
              </a:extLst>
            </p:cNvPr>
            <p:cNvSpPr/>
            <p:nvPr/>
          </p:nvSpPr>
          <p:spPr>
            <a:xfrm>
              <a:off x="5270748" y="3677028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0D548E2-8754-EFD9-9DDF-0CDC7FB67175}"/>
                </a:ext>
              </a:extLst>
            </p:cNvPr>
            <p:cNvSpPr/>
            <p:nvPr/>
          </p:nvSpPr>
          <p:spPr>
            <a:xfrm>
              <a:off x="3029156" y="3677028"/>
              <a:ext cx="216024" cy="21602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40DF6CA-4D93-03B6-95BF-6F9B1C47FD67}"/>
                </a:ext>
              </a:extLst>
            </p:cNvPr>
            <p:cNvCxnSpPr/>
            <p:nvPr/>
          </p:nvCxnSpPr>
          <p:spPr>
            <a:xfrm>
              <a:off x="1826722" y="2852936"/>
              <a:ext cx="0" cy="34563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30A6A2F-6A38-D009-81B0-B4AB1F141A15}"/>
                </a:ext>
              </a:extLst>
            </p:cNvPr>
            <p:cNvCxnSpPr/>
            <p:nvPr/>
          </p:nvCxnSpPr>
          <p:spPr>
            <a:xfrm>
              <a:off x="7222431" y="2852936"/>
              <a:ext cx="0" cy="34563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6779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BA917-7C47-F3D5-7319-CAA14CB8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itchFamily="84" charset="0"/>
              </a:rPr>
              <a:t>Uses of variant analysis - </a:t>
            </a:r>
            <a:r>
              <a:rPr lang="en-US" b="1" dirty="0" err="1">
                <a:latin typeface="Arial" pitchFamily="84" charset="0"/>
              </a:rPr>
              <a:t>Quasispecies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B916CD-1951-25C1-B127-48F6E53A17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B33E0-16FE-AB50-B414-BF17633CEE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23</a:t>
            </a:fld>
            <a:endParaRPr lang="en-GB" sz="1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9B10960-80FA-DB47-9974-F01881734C7B}"/>
              </a:ext>
            </a:extLst>
          </p:cNvPr>
          <p:cNvGrpSpPr/>
          <p:nvPr/>
        </p:nvGrpSpPr>
        <p:grpSpPr>
          <a:xfrm>
            <a:off x="1703512" y="1700808"/>
            <a:ext cx="8784976" cy="3456384"/>
            <a:chOff x="179512" y="2852936"/>
            <a:chExt cx="8784976" cy="3456384"/>
          </a:xfrm>
        </p:grpSpPr>
        <p:sp>
          <p:nvSpPr>
            <p:cNvPr id="6" name="Left-Right Arrow 41">
              <a:extLst>
                <a:ext uri="{FF2B5EF4-FFF2-40B4-BE49-F238E27FC236}">
                  <a16:creationId xmlns:a16="http://schemas.microsoft.com/office/drawing/2014/main" id="{F1A8BDC3-BCC3-7109-FDD9-8C933E964FB1}"/>
                </a:ext>
              </a:extLst>
            </p:cNvPr>
            <p:cNvSpPr/>
            <p:nvPr/>
          </p:nvSpPr>
          <p:spPr>
            <a:xfrm>
              <a:off x="179512" y="3861048"/>
              <a:ext cx="8784976" cy="1584176"/>
            </a:xfrm>
            <a:prstGeom prst="leftRight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976B668-9B6A-2432-6BA3-95C0B3966EB5}"/>
                </a:ext>
              </a:extLst>
            </p:cNvPr>
            <p:cNvSpPr/>
            <p:nvPr/>
          </p:nvSpPr>
          <p:spPr>
            <a:xfrm>
              <a:off x="1825200" y="4589130"/>
              <a:ext cx="5400000" cy="216024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800038A-3E2A-3F4D-8E08-B2BAD9CCC91F}"/>
                </a:ext>
              </a:extLst>
            </p:cNvPr>
            <p:cNvSpPr/>
            <p:nvPr/>
          </p:nvSpPr>
          <p:spPr>
            <a:xfrm>
              <a:off x="5270748" y="4589130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D5DB38-79B4-F5D5-76CE-327128B7BECF}"/>
                </a:ext>
              </a:extLst>
            </p:cNvPr>
            <p:cNvSpPr/>
            <p:nvPr/>
          </p:nvSpPr>
          <p:spPr>
            <a:xfrm>
              <a:off x="1825200" y="5197198"/>
              <a:ext cx="5400000" cy="216024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F1F025-7AA3-1B8E-AA6C-EDB2875E7366}"/>
                </a:ext>
              </a:extLst>
            </p:cNvPr>
            <p:cNvSpPr/>
            <p:nvPr/>
          </p:nvSpPr>
          <p:spPr>
            <a:xfrm>
              <a:off x="5270748" y="5197198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502969B-3040-358A-A8AC-F77CD7E330AD}"/>
                </a:ext>
              </a:extLst>
            </p:cNvPr>
            <p:cNvSpPr/>
            <p:nvPr/>
          </p:nvSpPr>
          <p:spPr>
            <a:xfrm>
              <a:off x="1825200" y="4285096"/>
              <a:ext cx="5400000" cy="216024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D03B7E8-29BF-97BB-E353-BF27116E5CB4}"/>
                </a:ext>
              </a:extLst>
            </p:cNvPr>
            <p:cNvSpPr/>
            <p:nvPr/>
          </p:nvSpPr>
          <p:spPr>
            <a:xfrm>
              <a:off x="5270748" y="4285096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DD636E8-3498-19D8-4631-02952B478FFA}"/>
                </a:ext>
              </a:extLst>
            </p:cNvPr>
            <p:cNvSpPr/>
            <p:nvPr/>
          </p:nvSpPr>
          <p:spPr>
            <a:xfrm>
              <a:off x="1826722" y="3372994"/>
              <a:ext cx="5400000" cy="216024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50F2FB6-A3E0-5E99-2EF9-18C73614304E}"/>
                </a:ext>
              </a:extLst>
            </p:cNvPr>
            <p:cNvSpPr/>
            <p:nvPr/>
          </p:nvSpPr>
          <p:spPr>
            <a:xfrm>
              <a:off x="5270748" y="3372994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538A970-D7D9-698E-36D4-3F6211DB6FCB}"/>
                </a:ext>
              </a:extLst>
            </p:cNvPr>
            <p:cNvSpPr/>
            <p:nvPr/>
          </p:nvSpPr>
          <p:spPr>
            <a:xfrm>
              <a:off x="1826721" y="3068960"/>
              <a:ext cx="5400000" cy="216024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633FBDE-46BD-C58D-B1A0-E67CD37C33F7}"/>
                </a:ext>
              </a:extLst>
            </p:cNvPr>
            <p:cNvSpPr/>
            <p:nvPr/>
          </p:nvSpPr>
          <p:spPr>
            <a:xfrm>
              <a:off x="5270748" y="3068960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AE840F4-E4BD-5BA6-149E-AFF4AD5D134E}"/>
                </a:ext>
              </a:extLst>
            </p:cNvPr>
            <p:cNvSpPr/>
            <p:nvPr/>
          </p:nvSpPr>
          <p:spPr>
            <a:xfrm>
              <a:off x="1825200" y="5501232"/>
              <a:ext cx="5400000" cy="21602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5DC9219-A59E-9DBA-5DB2-54953B388D00}"/>
                </a:ext>
              </a:extLst>
            </p:cNvPr>
            <p:cNvSpPr/>
            <p:nvPr/>
          </p:nvSpPr>
          <p:spPr>
            <a:xfrm>
              <a:off x="5270748" y="5501232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F18EBD-F66F-D3CB-FFFC-53EA81DBFFB1}"/>
                </a:ext>
              </a:extLst>
            </p:cNvPr>
            <p:cNvSpPr/>
            <p:nvPr/>
          </p:nvSpPr>
          <p:spPr>
            <a:xfrm>
              <a:off x="3029156" y="5501232"/>
              <a:ext cx="216024" cy="21602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74D47D9-6885-E664-70BC-7C22C3D1293A}"/>
                </a:ext>
              </a:extLst>
            </p:cNvPr>
            <p:cNvSpPr/>
            <p:nvPr/>
          </p:nvSpPr>
          <p:spPr>
            <a:xfrm>
              <a:off x="1825200" y="4893164"/>
              <a:ext cx="5400000" cy="21602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878AF4-2E2E-1637-8715-3E7211628682}"/>
                </a:ext>
              </a:extLst>
            </p:cNvPr>
            <p:cNvSpPr/>
            <p:nvPr/>
          </p:nvSpPr>
          <p:spPr>
            <a:xfrm>
              <a:off x="5270748" y="4893164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AEA8501-7262-0BC9-DF8E-C5C944F99E06}"/>
                </a:ext>
              </a:extLst>
            </p:cNvPr>
            <p:cNvSpPr/>
            <p:nvPr/>
          </p:nvSpPr>
          <p:spPr>
            <a:xfrm>
              <a:off x="3029156" y="4893164"/>
              <a:ext cx="216024" cy="21602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16BB8F9-2892-A6ED-4400-44F2ACB67331}"/>
                </a:ext>
              </a:extLst>
            </p:cNvPr>
            <p:cNvSpPr/>
            <p:nvPr/>
          </p:nvSpPr>
          <p:spPr>
            <a:xfrm>
              <a:off x="1825200" y="5805264"/>
              <a:ext cx="5400000" cy="21602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8A2C97-844A-786C-9E72-B2F1425F1B99}"/>
                </a:ext>
              </a:extLst>
            </p:cNvPr>
            <p:cNvSpPr/>
            <p:nvPr/>
          </p:nvSpPr>
          <p:spPr>
            <a:xfrm>
              <a:off x="5270748" y="5805264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D5F46B5-D256-BEE3-A231-CC028F529338}"/>
                </a:ext>
              </a:extLst>
            </p:cNvPr>
            <p:cNvSpPr/>
            <p:nvPr/>
          </p:nvSpPr>
          <p:spPr>
            <a:xfrm>
              <a:off x="3029156" y="5805264"/>
              <a:ext cx="216024" cy="21602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924CDD6-061E-CB19-323C-492BB19DD592}"/>
                </a:ext>
              </a:extLst>
            </p:cNvPr>
            <p:cNvSpPr/>
            <p:nvPr/>
          </p:nvSpPr>
          <p:spPr>
            <a:xfrm>
              <a:off x="1825200" y="3981062"/>
              <a:ext cx="5400000" cy="21602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907AE44-768B-D373-3B3E-BB44489CC2AA}"/>
                </a:ext>
              </a:extLst>
            </p:cNvPr>
            <p:cNvSpPr/>
            <p:nvPr/>
          </p:nvSpPr>
          <p:spPr>
            <a:xfrm>
              <a:off x="3029156" y="3981062"/>
              <a:ext cx="216024" cy="21602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65760D4-72E9-388D-7DC5-44E3A8346CFA}"/>
                </a:ext>
              </a:extLst>
            </p:cNvPr>
            <p:cNvSpPr/>
            <p:nvPr/>
          </p:nvSpPr>
          <p:spPr>
            <a:xfrm>
              <a:off x="1825200" y="3677028"/>
              <a:ext cx="5400000" cy="21602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CB363D-D4F8-B806-CBF4-3262B91F1CF4}"/>
                </a:ext>
              </a:extLst>
            </p:cNvPr>
            <p:cNvSpPr/>
            <p:nvPr/>
          </p:nvSpPr>
          <p:spPr>
            <a:xfrm>
              <a:off x="5270748" y="3677028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06828DD-C78B-90D6-4178-56E461635CD5}"/>
                </a:ext>
              </a:extLst>
            </p:cNvPr>
            <p:cNvSpPr/>
            <p:nvPr/>
          </p:nvSpPr>
          <p:spPr>
            <a:xfrm>
              <a:off x="3029156" y="3677028"/>
              <a:ext cx="216024" cy="21602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41174FF-8A6A-C365-84B2-934060A81B15}"/>
                </a:ext>
              </a:extLst>
            </p:cNvPr>
            <p:cNvCxnSpPr/>
            <p:nvPr/>
          </p:nvCxnSpPr>
          <p:spPr>
            <a:xfrm>
              <a:off x="1826722" y="2852936"/>
              <a:ext cx="0" cy="34563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7489D01-1929-9312-6E94-FCC2939EC913}"/>
                </a:ext>
              </a:extLst>
            </p:cNvPr>
            <p:cNvCxnSpPr/>
            <p:nvPr/>
          </p:nvCxnSpPr>
          <p:spPr>
            <a:xfrm>
              <a:off x="7222431" y="2852936"/>
              <a:ext cx="0" cy="34563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9503908-E048-CFA7-19DA-0B04D65707BD}"/>
                </a:ext>
              </a:extLst>
            </p:cNvPr>
            <p:cNvCxnSpPr/>
            <p:nvPr/>
          </p:nvCxnSpPr>
          <p:spPr>
            <a:xfrm flipV="1">
              <a:off x="6907473" y="3892237"/>
              <a:ext cx="574287" cy="1968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3B24B21-B2E3-A217-8B07-4461E3C5B42F}"/>
                </a:ext>
              </a:extLst>
            </p:cNvPr>
            <p:cNvSpPr txBox="1"/>
            <p:nvPr/>
          </p:nvSpPr>
          <p:spPr>
            <a:xfrm>
              <a:off x="7493957" y="3589018"/>
              <a:ext cx="5100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x1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11F17C5-7289-A10B-47A3-EEAEDBC09E39}"/>
                </a:ext>
              </a:extLst>
            </p:cNvPr>
            <p:cNvCxnSpPr/>
            <p:nvPr/>
          </p:nvCxnSpPr>
          <p:spPr>
            <a:xfrm>
              <a:off x="6907473" y="5913276"/>
              <a:ext cx="583016" cy="627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B08AF49-C92B-6D77-806E-4D0D1951FA6D}"/>
                </a:ext>
              </a:extLst>
            </p:cNvPr>
            <p:cNvSpPr txBox="1"/>
            <p:nvPr/>
          </p:nvSpPr>
          <p:spPr>
            <a:xfrm>
              <a:off x="7502686" y="5672849"/>
              <a:ext cx="5100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x4</a:t>
              </a:r>
            </a:p>
          </p:txBody>
        </p:sp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7294C9E-0F8C-3879-D2E6-78948A920094}"/>
              </a:ext>
            </a:extLst>
          </p:cNvPr>
          <p:cNvCxnSpPr/>
          <p:nvPr/>
        </p:nvCxnSpPr>
        <p:spPr>
          <a:xfrm flipV="1">
            <a:off x="8355065" y="1577354"/>
            <a:ext cx="638498" cy="4680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59B5BEA-D83C-432C-9D9C-08640FA0D1D7}"/>
              </a:ext>
            </a:extLst>
          </p:cNvPr>
          <p:cNvSpPr txBox="1"/>
          <p:nvPr/>
        </p:nvSpPr>
        <p:spPr>
          <a:xfrm>
            <a:off x="9005760" y="1274135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x5</a:t>
            </a:r>
          </a:p>
        </p:txBody>
      </p:sp>
    </p:spTree>
    <p:extLst>
      <p:ext uri="{BB962C8B-B14F-4D97-AF65-F5344CB8AC3E}">
        <p14:creationId xmlns:p14="http://schemas.microsoft.com/office/powerpoint/2010/main" val="858210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BA917-7C47-F3D5-7319-CAA14CB8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itchFamily="84" charset="0"/>
              </a:rPr>
              <a:t>Uses of variant analysis - </a:t>
            </a:r>
            <a:r>
              <a:rPr lang="en-US" b="1" dirty="0" err="1">
                <a:latin typeface="Arial" pitchFamily="84" charset="0"/>
              </a:rPr>
              <a:t>Quasispecies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9DAC6-F951-9B64-8F8C-01F532233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Local data can be expanded to generate longer haplotypes</a:t>
            </a:r>
          </a:p>
          <a:p>
            <a:pPr marL="271462" lvl="3" indent="0">
              <a:buNone/>
            </a:pPr>
            <a:r>
              <a:rPr lang="en-US" dirty="0" err="1"/>
              <a:t>Haploclique</a:t>
            </a:r>
            <a:r>
              <a:rPr lang="en-US" dirty="0"/>
              <a:t>		</a:t>
            </a:r>
            <a:r>
              <a:rPr lang="en-US" dirty="0">
                <a:hlinkClick r:id="rId2"/>
              </a:rPr>
              <a:t>https://github.com/cbg-ethz/haploclique</a:t>
            </a:r>
            <a:r>
              <a:rPr lang="en-US" dirty="0"/>
              <a:t> </a:t>
            </a:r>
          </a:p>
          <a:p>
            <a:pPr marL="271462" lvl="3" indent="0">
              <a:buNone/>
            </a:pPr>
            <a:r>
              <a:rPr lang="en-US" dirty="0" err="1"/>
              <a:t>QuasiRecomb</a:t>
            </a:r>
            <a:r>
              <a:rPr lang="en-US" dirty="0"/>
              <a:t>		</a:t>
            </a:r>
            <a:r>
              <a:rPr lang="en-US" dirty="0">
                <a:hlinkClick r:id="rId3"/>
              </a:rPr>
              <a:t>https://github.com/cbg-ethz/QuasiRecomb</a:t>
            </a:r>
            <a:r>
              <a:rPr lang="en-US" dirty="0"/>
              <a:t> </a:t>
            </a:r>
          </a:p>
          <a:p>
            <a:pPr marL="271462" lvl="3" indent="0">
              <a:buNone/>
            </a:pPr>
            <a:r>
              <a:rPr lang="en-US" dirty="0" err="1"/>
              <a:t>QuRe</a:t>
            </a:r>
            <a:r>
              <a:rPr lang="en-US" dirty="0"/>
              <a:t>			</a:t>
            </a:r>
            <a:r>
              <a:rPr lang="en-US" dirty="0">
                <a:hlinkClick r:id="rId4"/>
              </a:rPr>
              <a:t>https://sourceforge.net/projects/qure</a:t>
            </a:r>
            <a:r>
              <a:rPr lang="en-US" dirty="0"/>
              <a:t> </a:t>
            </a:r>
          </a:p>
          <a:p>
            <a:pPr marL="271462" lvl="3" indent="0">
              <a:buNone/>
            </a:pPr>
            <a:r>
              <a:rPr lang="en-US" dirty="0" err="1"/>
              <a:t>PredictHaplo</a:t>
            </a:r>
            <a:r>
              <a:rPr lang="en-US" dirty="0"/>
              <a:t>		</a:t>
            </a:r>
            <a:r>
              <a:rPr lang="en-US" dirty="0">
                <a:hlinkClick r:id="rId5"/>
              </a:rPr>
              <a:t>http://bmda.cs.unibas.ch/software.html</a:t>
            </a:r>
            <a:r>
              <a:rPr lang="en-US" dirty="0"/>
              <a:t> </a:t>
            </a:r>
          </a:p>
          <a:p>
            <a:endParaRPr lang="en-GB" dirty="0"/>
          </a:p>
          <a:p>
            <a:pPr marL="0" lvl="2" indent="0" algn="ctr">
              <a:buNone/>
            </a:pPr>
            <a:r>
              <a:rPr lang="en-US" sz="3200" b="1" dirty="0">
                <a:solidFill>
                  <a:srgbClr val="C00000"/>
                </a:solidFill>
              </a:rPr>
              <a:t>Efficiency of reconstruction is “varied”!</a:t>
            </a:r>
          </a:p>
          <a:p>
            <a:pPr marL="0" lvl="2" indent="-138113">
              <a:buNone/>
            </a:pPr>
            <a:endParaRPr lang="en-US" dirty="0"/>
          </a:p>
          <a:p>
            <a:pPr marL="0" lvl="2" indent="-138113">
              <a:buNone/>
            </a:pPr>
            <a:endParaRPr lang="en-US" dirty="0"/>
          </a:p>
          <a:p>
            <a:pPr marL="0" lvl="2" indent="-138113" algn="r">
              <a:buNone/>
            </a:pPr>
            <a:r>
              <a:rPr lang="en-US" dirty="0" err="1"/>
              <a:t>Beerenwinkel</a:t>
            </a:r>
            <a:r>
              <a:rPr lang="en-US" dirty="0"/>
              <a:t> N </a:t>
            </a:r>
            <a:r>
              <a:rPr lang="en-US" i="1" dirty="0"/>
              <a:t>et al</a:t>
            </a:r>
            <a:r>
              <a:rPr lang="en-US" dirty="0"/>
              <a:t>. Front </a:t>
            </a:r>
            <a:r>
              <a:rPr lang="en-US" dirty="0" err="1"/>
              <a:t>Microbiol</a:t>
            </a:r>
            <a:r>
              <a:rPr lang="en-US" dirty="0"/>
              <a:t>. 2012 3:329</a:t>
            </a:r>
          </a:p>
          <a:p>
            <a:pPr marL="0" lvl="2" indent="-138113" algn="r">
              <a:buNone/>
            </a:pPr>
            <a:r>
              <a:rPr lang="en-US" dirty="0" err="1"/>
              <a:t>Prosperi</a:t>
            </a:r>
            <a:r>
              <a:rPr lang="en-US" dirty="0"/>
              <a:t> MCF </a:t>
            </a:r>
            <a:r>
              <a:rPr lang="en-US" i="1" dirty="0"/>
              <a:t>et al</a:t>
            </a:r>
            <a:r>
              <a:rPr lang="en-US" dirty="0"/>
              <a:t>. Sci Rep. 2013 3:2837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B916CD-1951-25C1-B127-48F6E53A17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B33E0-16FE-AB50-B414-BF17633CEE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24</a:t>
            </a:fld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260499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BA917-7C47-F3D5-7319-CAA14CB8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itchFamily="84" charset="0"/>
              </a:rPr>
              <a:t>Uses of variant analysis - </a:t>
            </a:r>
            <a:r>
              <a:rPr lang="en-US" b="1" dirty="0" err="1">
                <a:latin typeface="Arial" pitchFamily="84" charset="0"/>
              </a:rPr>
              <a:t>Quasispecies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9DAC6-F951-9B64-8F8C-01F532233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Correlate mutation frequencies across the genome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B916CD-1951-25C1-B127-48F6E53A17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B33E0-16FE-AB50-B414-BF17633CEE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25</a:t>
            </a:fld>
            <a:endParaRPr lang="en-GB" sz="1400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E01E982-1AE0-AECA-D46A-2871297B7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61" y="2685774"/>
            <a:ext cx="8896350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93A920-13E3-5A86-A45D-4D06E336C1AA}"/>
              </a:ext>
            </a:extLst>
          </p:cNvPr>
          <p:cNvSpPr txBox="1"/>
          <p:nvPr/>
        </p:nvSpPr>
        <p:spPr>
          <a:xfrm>
            <a:off x="615955" y="5007800"/>
            <a:ext cx="1565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/>
              <a:t>Mathew Beale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98963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BA917-7C47-F3D5-7319-CAA14CB8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itchFamily="84" charset="0"/>
              </a:rPr>
              <a:t>Uses of variant analysis - </a:t>
            </a:r>
            <a:r>
              <a:rPr lang="en-US" b="1" dirty="0" err="1">
                <a:latin typeface="Arial" pitchFamily="84" charset="0"/>
              </a:rPr>
              <a:t>Quasispecies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9DAC6-F951-9B64-8F8C-01F532233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Correlate mutation frequencies across the genome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B916CD-1951-25C1-B127-48F6E53A17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B33E0-16FE-AB50-B414-BF17633CEE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26</a:t>
            </a:fld>
            <a:endParaRPr lang="en-GB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93A920-13E3-5A86-A45D-4D06E336C1AA}"/>
              </a:ext>
            </a:extLst>
          </p:cNvPr>
          <p:cNvSpPr txBox="1"/>
          <p:nvPr/>
        </p:nvSpPr>
        <p:spPr>
          <a:xfrm>
            <a:off x="615955" y="5007800"/>
            <a:ext cx="1565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/>
              <a:t>Mathew Beale</a:t>
            </a:r>
            <a:endParaRPr lang="en-GB" sz="16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D014B2D-67EC-F748-0D1F-F2B73198E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61" y="2708952"/>
            <a:ext cx="660082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4396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BA917-7C47-F3D5-7319-CAA14CB8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itchFamily="84" charset="0"/>
              </a:rPr>
              <a:t>Uses of variant analysis - </a:t>
            </a:r>
            <a:r>
              <a:rPr lang="en-US" b="1" dirty="0" err="1">
                <a:latin typeface="Arial" pitchFamily="84" charset="0"/>
              </a:rPr>
              <a:t>Quasispecies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9DAC6-F951-9B64-8F8C-01F532233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Correlate mutation frequencies across the genome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B916CD-1951-25C1-B127-48F6E53A17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B33E0-16FE-AB50-B414-BF17633CEE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27</a:t>
            </a:fld>
            <a:endParaRPr lang="en-GB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93A920-13E3-5A86-A45D-4D06E336C1AA}"/>
              </a:ext>
            </a:extLst>
          </p:cNvPr>
          <p:cNvSpPr txBox="1"/>
          <p:nvPr/>
        </p:nvSpPr>
        <p:spPr>
          <a:xfrm>
            <a:off x="615955" y="5007800"/>
            <a:ext cx="1565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/>
              <a:t>Mathew Beale</a:t>
            </a:r>
            <a:endParaRPr lang="en-GB" sz="16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9B55EA-12B4-5D4E-9B19-AA438301D774}"/>
              </a:ext>
            </a:extLst>
          </p:cNvPr>
          <p:cNvGrpSpPr/>
          <p:nvPr/>
        </p:nvGrpSpPr>
        <p:grpSpPr>
          <a:xfrm>
            <a:off x="726961" y="2735320"/>
            <a:ext cx="8070950" cy="1726232"/>
            <a:chOff x="514860" y="3573016"/>
            <a:chExt cx="8358806" cy="210699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0ACFAC5-5F0A-5948-3A29-F97EC358BA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1977"/>
            <a:stretch/>
          </p:blipFill>
          <p:spPr>
            <a:xfrm>
              <a:off x="514860" y="3573016"/>
              <a:ext cx="4144575" cy="210699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DF85375-84F1-2551-5736-843AB363B1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67"/>
            <a:stretch/>
          </p:blipFill>
          <p:spPr>
            <a:xfrm>
              <a:off x="5008210" y="3573016"/>
              <a:ext cx="3865456" cy="21069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0384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BA917-7C47-F3D5-7319-CAA14CB8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itchFamily="84" charset="0"/>
              </a:rPr>
              <a:t>Uses of variant analysis - </a:t>
            </a:r>
            <a:r>
              <a:rPr lang="en-US" b="1" dirty="0" err="1">
                <a:latin typeface="Arial" pitchFamily="84" charset="0"/>
              </a:rPr>
              <a:t>Quasispecies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9DAC6-F951-9B64-8F8C-01F532233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B916CD-1951-25C1-B127-48F6E53A17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B33E0-16FE-AB50-B414-BF17633CEE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28</a:t>
            </a:fld>
            <a:endParaRPr lang="en-GB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93A920-13E3-5A86-A45D-4D06E336C1AA}"/>
              </a:ext>
            </a:extLst>
          </p:cNvPr>
          <p:cNvSpPr txBox="1"/>
          <p:nvPr/>
        </p:nvSpPr>
        <p:spPr>
          <a:xfrm>
            <a:off x="623389" y="5211315"/>
            <a:ext cx="6479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de Azevedo SSD </a:t>
            </a:r>
            <a:r>
              <a:rPr lang="en-GB" sz="1600" i="1" dirty="0"/>
              <a:t>et al</a:t>
            </a:r>
            <a:r>
              <a:rPr lang="en-GB" sz="1600" dirty="0"/>
              <a:t>. Retrovirology 2017 14:29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293A932-2EE0-BC78-2102-231E841C4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26" y="1374241"/>
            <a:ext cx="7458075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5204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BA917-7C47-F3D5-7319-CAA14CB8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itchFamily="84" charset="0"/>
              </a:rPr>
              <a:t>Uses of variant analysis - </a:t>
            </a:r>
            <a:r>
              <a:rPr lang="en-US" b="1" dirty="0" err="1">
                <a:latin typeface="Arial" pitchFamily="84" charset="0"/>
              </a:rPr>
              <a:t>Quasispecies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9DAC6-F951-9B64-8F8C-01F532233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B916CD-1951-25C1-B127-48F6E53A17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B33E0-16FE-AB50-B414-BF17633CEE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29</a:t>
            </a:fld>
            <a:endParaRPr lang="en-GB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93A920-13E3-5A86-A45D-4D06E336C1AA}"/>
              </a:ext>
            </a:extLst>
          </p:cNvPr>
          <p:cNvSpPr txBox="1"/>
          <p:nvPr/>
        </p:nvSpPr>
        <p:spPr>
          <a:xfrm>
            <a:off x="623389" y="5211315"/>
            <a:ext cx="6479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/>
              <a:t>Wymant</a:t>
            </a:r>
            <a:r>
              <a:rPr lang="en-GB" sz="1600" dirty="0"/>
              <a:t> C </a:t>
            </a:r>
            <a:r>
              <a:rPr lang="en-GB" sz="1600" i="1" dirty="0"/>
              <a:t>et al</a:t>
            </a:r>
            <a:r>
              <a:rPr lang="en-GB" sz="1600" dirty="0"/>
              <a:t>. Mol </a:t>
            </a:r>
            <a:r>
              <a:rPr lang="en-GB" sz="1600" dirty="0" err="1"/>
              <a:t>Biol</a:t>
            </a:r>
            <a:r>
              <a:rPr lang="en-GB" sz="1600" dirty="0"/>
              <a:t> </a:t>
            </a:r>
            <a:r>
              <a:rPr lang="en-GB" sz="1600" dirty="0" err="1"/>
              <a:t>Evol</a:t>
            </a:r>
            <a:r>
              <a:rPr lang="en-GB" sz="1600" dirty="0"/>
              <a:t> 2017 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B951F49-825B-C24F-416B-24A2761E4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89" y="1626040"/>
            <a:ext cx="8388424" cy="3273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25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ACF21-4537-0787-384D-9D5A3B74F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Consensus and 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BCBAB-AE2D-62AE-3B4D-7C1AD9F72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u="sng" dirty="0"/>
              <a:t>Consensus</a:t>
            </a:r>
            <a:r>
              <a:rPr lang="en-GB" dirty="0"/>
              <a:t>:	"The sequence of the most frequent nucleotides at each position”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u="sng" dirty="0"/>
              <a:t>Variants</a:t>
            </a:r>
            <a:r>
              <a:rPr lang="en-GB" dirty="0"/>
              <a:t>: 	“Differences between a test sequence and a reference”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Viruses often exist in populations of related sequences, </a:t>
            </a:r>
            <a:r>
              <a:rPr lang="en-GB" dirty="0" err="1"/>
              <a:t>i.e.‘quasi</a:t>
            </a:r>
            <a:r>
              <a:rPr lang="en-GB" dirty="0"/>
              <a:t>-species’</a:t>
            </a:r>
          </a:p>
          <a:p>
            <a:r>
              <a:rPr lang="en-GB" dirty="0"/>
              <a:t>A consensus of a viral sequence may often contain mixed bases, incorporating the variants above a set frequency </a:t>
            </a:r>
          </a:p>
          <a:p>
            <a:pPr lvl="1"/>
            <a:r>
              <a:rPr lang="en-GB" dirty="0"/>
              <a:t>e.g. 15-20% to mimic Sanger detection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ABB2D6-7E19-39DB-4747-0901C43DB3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A5456D-638A-ED4C-0001-6D0B56573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3</a:t>
            </a:fld>
            <a:endParaRPr lang="en-GB" sz="1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E73275-A3FA-751A-CABF-B7A4E40C8C7B}"/>
              </a:ext>
            </a:extLst>
          </p:cNvPr>
          <p:cNvGrpSpPr/>
          <p:nvPr/>
        </p:nvGrpSpPr>
        <p:grpSpPr>
          <a:xfrm>
            <a:off x="7890733" y="4772866"/>
            <a:ext cx="3647528" cy="1668809"/>
            <a:chOff x="6221815" y="4041262"/>
            <a:chExt cx="2826883" cy="129334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84DDEDD-259B-CF2C-1399-7C08B5F4CC4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80698" y="4042458"/>
              <a:ext cx="1368000" cy="1290956"/>
              <a:chOff x="6262955" y="4327273"/>
              <a:chExt cx="1981454" cy="1869862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FDF39C48-2AE3-74C6-3E41-8B92FECA6423}"/>
                  </a:ext>
                </a:extLst>
              </p:cNvPr>
              <p:cNvGrpSpPr/>
              <p:nvPr/>
            </p:nvGrpSpPr>
            <p:grpSpPr>
              <a:xfrm>
                <a:off x="7127898" y="4426164"/>
                <a:ext cx="665310" cy="665311"/>
                <a:chOff x="3707903" y="4509119"/>
                <a:chExt cx="665310" cy="665311"/>
              </a:xfrm>
            </p:grpSpPr>
            <p:sp>
              <p:nvSpPr>
                <p:cNvPr id="67" name="Pie 31">
                  <a:extLst>
                    <a:ext uri="{FF2B5EF4-FFF2-40B4-BE49-F238E27FC236}">
                      <a16:creationId xmlns:a16="http://schemas.microsoft.com/office/drawing/2014/main" id="{24A69A73-3F52-B53B-BE3B-BFA2058B343B}"/>
                    </a:ext>
                  </a:extLst>
                </p:cNvPr>
                <p:cNvSpPr/>
                <p:nvPr/>
              </p:nvSpPr>
              <p:spPr>
                <a:xfrm>
                  <a:off x="3707904" y="4509120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68" name="Pie 32">
                  <a:extLst>
                    <a:ext uri="{FF2B5EF4-FFF2-40B4-BE49-F238E27FC236}">
                      <a16:creationId xmlns:a16="http://schemas.microsoft.com/office/drawing/2014/main" id="{D733EEAC-D941-A482-4121-95B4E1ACED17}"/>
                    </a:ext>
                  </a:extLst>
                </p:cNvPr>
                <p:cNvSpPr/>
                <p:nvPr/>
              </p:nvSpPr>
              <p:spPr>
                <a:xfrm flipH="1">
                  <a:off x="3707904" y="4509119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Pie 33">
                  <a:extLst>
                    <a:ext uri="{FF2B5EF4-FFF2-40B4-BE49-F238E27FC236}">
                      <a16:creationId xmlns:a16="http://schemas.microsoft.com/office/drawing/2014/main" id="{4073C29C-2383-DB3C-85D7-33F14AF961AB}"/>
                    </a:ext>
                  </a:extLst>
                </p:cNvPr>
                <p:cNvSpPr/>
                <p:nvPr/>
              </p:nvSpPr>
              <p:spPr>
                <a:xfrm flipV="1">
                  <a:off x="3707903" y="4509121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Pie 34">
                  <a:extLst>
                    <a:ext uri="{FF2B5EF4-FFF2-40B4-BE49-F238E27FC236}">
                      <a16:creationId xmlns:a16="http://schemas.microsoft.com/office/drawing/2014/main" id="{D6EE1619-772F-09AC-0F49-8EC03C61D24E}"/>
                    </a:ext>
                  </a:extLst>
                </p:cNvPr>
                <p:cNvSpPr/>
                <p:nvPr/>
              </p:nvSpPr>
              <p:spPr>
                <a:xfrm flipH="1" flipV="1">
                  <a:off x="3707903" y="4509120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AE95B8C-94E9-2598-1686-9A99DEC60676}"/>
                  </a:ext>
                </a:extLst>
              </p:cNvPr>
              <p:cNvGrpSpPr/>
              <p:nvPr/>
            </p:nvGrpSpPr>
            <p:grpSpPr>
              <a:xfrm>
                <a:off x="7045891" y="5365130"/>
                <a:ext cx="665310" cy="665311"/>
                <a:chOff x="3707903" y="4509119"/>
                <a:chExt cx="665310" cy="665311"/>
              </a:xfrm>
            </p:grpSpPr>
            <p:sp>
              <p:nvSpPr>
                <p:cNvPr id="63" name="Pie 27">
                  <a:extLst>
                    <a:ext uri="{FF2B5EF4-FFF2-40B4-BE49-F238E27FC236}">
                      <a16:creationId xmlns:a16="http://schemas.microsoft.com/office/drawing/2014/main" id="{7DFF430D-E5CC-5FCD-873A-7CFF68F662E7}"/>
                    </a:ext>
                  </a:extLst>
                </p:cNvPr>
                <p:cNvSpPr/>
                <p:nvPr/>
              </p:nvSpPr>
              <p:spPr>
                <a:xfrm>
                  <a:off x="3707904" y="4509120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64" name="Pie 28">
                  <a:extLst>
                    <a:ext uri="{FF2B5EF4-FFF2-40B4-BE49-F238E27FC236}">
                      <a16:creationId xmlns:a16="http://schemas.microsoft.com/office/drawing/2014/main" id="{82D2CE1A-8E27-1D12-73EA-1953F7801B75}"/>
                    </a:ext>
                  </a:extLst>
                </p:cNvPr>
                <p:cNvSpPr/>
                <p:nvPr/>
              </p:nvSpPr>
              <p:spPr>
                <a:xfrm flipH="1">
                  <a:off x="3707904" y="4509119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" name="Pie 29">
                  <a:extLst>
                    <a:ext uri="{FF2B5EF4-FFF2-40B4-BE49-F238E27FC236}">
                      <a16:creationId xmlns:a16="http://schemas.microsoft.com/office/drawing/2014/main" id="{82F1B6D4-E676-04C4-D3C8-AC1E0B024CDE}"/>
                    </a:ext>
                  </a:extLst>
                </p:cNvPr>
                <p:cNvSpPr/>
                <p:nvPr/>
              </p:nvSpPr>
              <p:spPr>
                <a:xfrm flipV="1">
                  <a:off x="3707903" y="4509121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Pie 30">
                  <a:extLst>
                    <a:ext uri="{FF2B5EF4-FFF2-40B4-BE49-F238E27FC236}">
                      <a16:creationId xmlns:a16="http://schemas.microsoft.com/office/drawing/2014/main" id="{AA3C3A93-05A5-DF4D-5EC5-E3AA405D944D}"/>
                    </a:ext>
                  </a:extLst>
                </p:cNvPr>
                <p:cNvSpPr/>
                <p:nvPr/>
              </p:nvSpPr>
              <p:spPr>
                <a:xfrm flipH="1" flipV="1">
                  <a:off x="3707903" y="4509120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6FBCCD93-8D92-2D9D-A6D4-0B16A66A5C82}"/>
                  </a:ext>
                </a:extLst>
              </p:cNvPr>
              <p:cNvGrpSpPr/>
              <p:nvPr/>
            </p:nvGrpSpPr>
            <p:grpSpPr>
              <a:xfrm>
                <a:off x="6587055" y="4667566"/>
                <a:ext cx="665310" cy="665311"/>
                <a:chOff x="3707903" y="4509119"/>
                <a:chExt cx="665310" cy="665311"/>
              </a:xfrm>
            </p:grpSpPr>
            <p:sp>
              <p:nvSpPr>
                <p:cNvPr id="59" name="Pie 23">
                  <a:extLst>
                    <a:ext uri="{FF2B5EF4-FFF2-40B4-BE49-F238E27FC236}">
                      <a16:creationId xmlns:a16="http://schemas.microsoft.com/office/drawing/2014/main" id="{E4432F74-7788-4DCC-FA79-BF20D9FFA640}"/>
                    </a:ext>
                  </a:extLst>
                </p:cNvPr>
                <p:cNvSpPr/>
                <p:nvPr/>
              </p:nvSpPr>
              <p:spPr>
                <a:xfrm>
                  <a:off x="3707904" y="4509120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60" name="Pie 24">
                  <a:extLst>
                    <a:ext uri="{FF2B5EF4-FFF2-40B4-BE49-F238E27FC236}">
                      <a16:creationId xmlns:a16="http://schemas.microsoft.com/office/drawing/2014/main" id="{5F2DA299-4F1A-5C71-C87B-C7C0BCA69500}"/>
                    </a:ext>
                  </a:extLst>
                </p:cNvPr>
                <p:cNvSpPr/>
                <p:nvPr/>
              </p:nvSpPr>
              <p:spPr>
                <a:xfrm flipH="1">
                  <a:off x="3707904" y="4509119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Pie 25">
                  <a:extLst>
                    <a:ext uri="{FF2B5EF4-FFF2-40B4-BE49-F238E27FC236}">
                      <a16:creationId xmlns:a16="http://schemas.microsoft.com/office/drawing/2014/main" id="{CFA9D4CF-56D1-388C-A741-54C1D0C95945}"/>
                    </a:ext>
                  </a:extLst>
                </p:cNvPr>
                <p:cNvSpPr/>
                <p:nvPr/>
              </p:nvSpPr>
              <p:spPr>
                <a:xfrm flipV="1">
                  <a:off x="3707903" y="4509121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Pie 26">
                  <a:extLst>
                    <a:ext uri="{FF2B5EF4-FFF2-40B4-BE49-F238E27FC236}">
                      <a16:creationId xmlns:a16="http://schemas.microsoft.com/office/drawing/2014/main" id="{7CE44325-226F-0086-328C-BB76867808A4}"/>
                    </a:ext>
                  </a:extLst>
                </p:cNvPr>
                <p:cNvSpPr/>
                <p:nvPr/>
              </p:nvSpPr>
              <p:spPr>
                <a:xfrm flipH="1" flipV="1">
                  <a:off x="3707903" y="4509120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CE5388E0-B2B7-EB32-0160-ED930D63D6D9}"/>
                  </a:ext>
                </a:extLst>
              </p:cNvPr>
              <p:cNvGrpSpPr/>
              <p:nvPr/>
            </p:nvGrpSpPr>
            <p:grpSpPr>
              <a:xfrm>
                <a:off x="6462587" y="5228477"/>
                <a:ext cx="665310" cy="665311"/>
                <a:chOff x="3707903" y="4509119"/>
                <a:chExt cx="665310" cy="665311"/>
              </a:xfrm>
            </p:grpSpPr>
            <p:sp>
              <p:nvSpPr>
                <p:cNvPr id="55" name="Pie 19">
                  <a:extLst>
                    <a:ext uri="{FF2B5EF4-FFF2-40B4-BE49-F238E27FC236}">
                      <a16:creationId xmlns:a16="http://schemas.microsoft.com/office/drawing/2014/main" id="{A4D51CF4-9212-C817-E480-9959829AA3F2}"/>
                    </a:ext>
                  </a:extLst>
                </p:cNvPr>
                <p:cNvSpPr/>
                <p:nvPr/>
              </p:nvSpPr>
              <p:spPr>
                <a:xfrm>
                  <a:off x="3707904" y="4509120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6" name="Pie 20">
                  <a:extLst>
                    <a:ext uri="{FF2B5EF4-FFF2-40B4-BE49-F238E27FC236}">
                      <a16:creationId xmlns:a16="http://schemas.microsoft.com/office/drawing/2014/main" id="{26C346AE-625A-75B6-A7FF-2FCC4E9BE06B}"/>
                    </a:ext>
                  </a:extLst>
                </p:cNvPr>
                <p:cNvSpPr/>
                <p:nvPr/>
              </p:nvSpPr>
              <p:spPr>
                <a:xfrm flipH="1">
                  <a:off x="3707904" y="4509119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Pie 21">
                  <a:extLst>
                    <a:ext uri="{FF2B5EF4-FFF2-40B4-BE49-F238E27FC236}">
                      <a16:creationId xmlns:a16="http://schemas.microsoft.com/office/drawing/2014/main" id="{C8993EC4-12FA-DE74-06D9-CFAABF13B553}"/>
                    </a:ext>
                  </a:extLst>
                </p:cNvPr>
                <p:cNvSpPr/>
                <p:nvPr/>
              </p:nvSpPr>
              <p:spPr>
                <a:xfrm flipV="1">
                  <a:off x="3707903" y="4509121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Pie 22">
                  <a:extLst>
                    <a:ext uri="{FF2B5EF4-FFF2-40B4-BE49-F238E27FC236}">
                      <a16:creationId xmlns:a16="http://schemas.microsoft.com/office/drawing/2014/main" id="{AAB2110F-A66B-3464-7EB9-0662488603B1}"/>
                    </a:ext>
                  </a:extLst>
                </p:cNvPr>
                <p:cNvSpPr/>
                <p:nvPr/>
              </p:nvSpPr>
              <p:spPr>
                <a:xfrm flipH="1" flipV="1">
                  <a:off x="3707903" y="4509120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51567289-4873-CCF7-691E-01A1FBEA8685}"/>
                  </a:ext>
                </a:extLst>
              </p:cNvPr>
              <p:cNvGrpSpPr/>
              <p:nvPr/>
            </p:nvGrpSpPr>
            <p:grpSpPr>
              <a:xfrm>
                <a:off x="7266875" y="5007166"/>
                <a:ext cx="665310" cy="665311"/>
                <a:chOff x="3707903" y="4509119"/>
                <a:chExt cx="665310" cy="665311"/>
              </a:xfrm>
            </p:grpSpPr>
            <p:sp>
              <p:nvSpPr>
                <p:cNvPr id="51" name="Pie 14">
                  <a:extLst>
                    <a:ext uri="{FF2B5EF4-FFF2-40B4-BE49-F238E27FC236}">
                      <a16:creationId xmlns:a16="http://schemas.microsoft.com/office/drawing/2014/main" id="{76FB0033-EDDF-96D1-2FEF-F396E89D764A}"/>
                    </a:ext>
                  </a:extLst>
                </p:cNvPr>
                <p:cNvSpPr/>
                <p:nvPr/>
              </p:nvSpPr>
              <p:spPr>
                <a:xfrm>
                  <a:off x="3707904" y="4509120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2" name="Pie 16">
                  <a:extLst>
                    <a:ext uri="{FF2B5EF4-FFF2-40B4-BE49-F238E27FC236}">
                      <a16:creationId xmlns:a16="http://schemas.microsoft.com/office/drawing/2014/main" id="{D93550BE-BF5D-43CE-C2F5-7D221E39A278}"/>
                    </a:ext>
                  </a:extLst>
                </p:cNvPr>
                <p:cNvSpPr/>
                <p:nvPr/>
              </p:nvSpPr>
              <p:spPr>
                <a:xfrm flipH="1">
                  <a:off x="3707904" y="4509119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Pie 17">
                  <a:extLst>
                    <a:ext uri="{FF2B5EF4-FFF2-40B4-BE49-F238E27FC236}">
                      <a16:creationId xmlns:a16="http://schemas.microsoft.com/office/drawing/2014/main" id="{DCBDBB3B-A5DC-AEB5-EC65-07E96B93857F}"/>
                    </a:ext>
                  </a:extLst>
                </p:cNvPr>
                <p:cNvSpPr/>
                <p:nvPr/>
              </p:nvSpPr>
              <p:spPr>
                <a:xfrm flipV="1">
                  <a:off x="3707903" y="4509121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Pie 18">
                  <a:extLst>
                    <a:ext uri="{FF2B5EF4-FFF2-40B4-BE49-F238E27FC236}">
                      <a16:creationId xmlns:a16="http://schemas.microsoft.com/office/drawing/2014/main" id="{17072724-5C97-3C03-53ED-4D19AD6B2160}"/>
                    </a:ext>
                  </a:extLst>
                </p:cNvPr>
                <p:cNvSpPr/>
                <p:nvPr/>
              </p:nvSpPr>
              <p:spPr>
                <a:xfrm flipH="1" flipV="1">
                  <a:off x="3707903" y="4509120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66A8968C-BC21-B901-CE7F-56A36FEF6571}"/>
                  </a:ext>
                </a:extLst>
              </p:cNvPr>
              <p:cNvSpPr/>
              <p:nvPr/>
            </p:nvSpPr>
            <p:spPr>
              <a:xfrm>
                <a:off x="6262955" y="4327273"/>
                <a:ext cx="1981454" cy="186986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CD41985-A040-7D34-B077-8F1677B3B6D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21815" y="4041262"/>
              <a:ext cx="1368000" cy="1293349"/>
              <a:chOff x="251520" y="4149080"/>
              <a:chExt cx="2232248" cy="2110429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A8D3B46D-CE66-D84A-6EF3-4FFD69FDF257}"/>
                  </a:ext>
                </a:extLst>
              </p:cNvPr>
              <p:cNvGrpSpPr/>
              <p:nvPr/>
            </p:nvGrpSpPr>
            <p:grpSpPr>
              <a:xfrm>
                <a:off x="376584" y="4929548"/>
                <a:ext cx="665310" cy="665311"/>
                <a:chOff x="3707903" y="4509119"/>
                <a:chExt cx="665310" cy="665311"/>
              </a:xfrm>
            </p:grpSpPr>
            <p:sp>
              <p:nvSpPr>
                <p:cNvPr id="41" name="Pie 68">
                  <a:extLst>
                    <a:ext uri="{FF2B5EF4-FFF2-40B4-BE49-F238E27FC236}">
                      <a16:creationId xmlns:a16="http://schemas.microsoft.com/office/drawing/2014/main" id="{B9EA93EA-142E-3062-830F-2561EE5D019C}"/>
                    </a:ext>
                  </a:extLst>
                </p:cNvPr>
                <p:cNvSpPr/>
                <p:nvPr/>
              </p:nvSpPr>
              <p:spPr>
                <a:xfrm>
                  <a:off x="3707904" y="4509120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42" name="Pie 69">
                  <a:extLst>
                    <a:ext uri="{FF2B5EF4-FFF2-40B4-BE49-F238E27FC236}">
                      <a16:creationId xmlns:a16="http://schemas.microsoft.com/office/drawing/2014/main" id="{847061D9-8818-84A7-519E-DD746F8E6B09}"/>
                    </a:ext>
                  </a:extLst>
                </p:cNvPr>
                <p:cNvSpPr/>
                <p:nvPr/>
              </p:nvSpPr>
              <p:spPr>
                <a:xfrm flipH="1">
                  <a:off x="3707904" y="4509119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Pie 70">
                  <a:extLst>
                    <a:ext uri="{FF2B5EF4-FFF2-40B4-BE49-F238E27FC236}">
                      <a16:creationId xmlns:a16="http://schemas.microsoft.com/office/drawing/2014/main" id="{1E904076-A3EA-591E-5C3D-EAAFEB5AF3C2}"/>
                    </a:ext>
                  </a:extLst>
                </p:cNvPr>
                <p:cNvSpPr/>
                <p:nvPr/>
              </p:nvSpPr>
              <p:spPr>
                <a:xfrm flipV="1">
                  <a:off x="3707903" y="4509121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Pie 71">
                  <a:extLst>
                    <a:ext uri="{FF2B5EF4-FFF2-40B4-BE49-F238E27FC236}">
                      <a16:creationId xmlns:a16="http://schemas.microsoft.com/office/drawing/2014/main" id="{8FFD0D51-6C61-0D0A-A37A-F2C17EAB023F}"/>
                    </a:ext>
                  </a:extLst>
                </p:cNvPr>
                <p:cNvSpPr/>
                <p:nvPr/>
              </p:nvSpPr>
              <p:spPr>
                <a:xfrm flipH="1" flipV="1">
                  <a:off x="3707903" y="4509120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8759430A-8D02-A226-B853-82E39F0886E1}"/>
                  </a:ext>
                </a:extLst>
              </p:cNvPr>
              <p:cNvGrpSpPr/>
              <p:nvPr/>
            </p:nvGrpSpPr>
            <p:grpSpPr>
              <a:xfrm>
                <a:off x="1475656" y="5341360"/>
                <a:ext cx="665310" cy="665311"/>
                <a:chOff x="3707903" y="4509119"/>
                <a:chExt cx="665310" cy="665311"/>
              </a:xfrm>
            </p:grpSpPr>
            <p:sp>
              <p:nvSpPr>
                <p:cNvPr id="37" name="Pie 64">
                  <a:extLst>
                    <a:ext uri="{FF2B5EF4-FFF2-40B4-BE49-F238E27FC236}">
                      <a16:creationId xmlns:a16="http://schemas.microsoft.com/office/drawing/2014/main" id="{91CACD1B-9399-5D74-05B0-9E4BB5518A43}"/>
                    </a:ext>
                  </a:extLst>
                </p:cNvPr>
                <p:cNvSpPr/>
                <p:nvPr/>
              </p:nvSpPr>
              <p:spPr>
                <a:xfrm>
                  <a:off x="3707904" y="4509120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8" name="Pie 65">
                  <a:extLst>
                    <a:ext uri="{FF2B5EF4-FFF2-40B4-BE49-F238E27FC236}">
                      <a16:creationId xmlns:a16="http://schemas.microsoft.com/office/drawing/2014/main" id="{6736A913-AC0B-3424-BA31-B953C0B0F6E3}"/>
                    </a:ext>
                  </a:extLst>
                </p:cNvPr>
                <p:cNvSpPr/>
                <p:nvPr/>
              </p:nvSpPr>
              <p:spPr>
                <a:xfrm flipH="1">
                  <a:off x="3707904" y="4509119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Pie 66">
                  <a:extLst>
                    <a:ext uri="{FF2B5EF4-FFF2-40B4-BE49-F238E27FC236}">
                      <a16:creationId xmlns:a16="http://schemas.microsoft.com/office/drawing/2014/main" id="{4BE5F870-808F-421E-F9A5-83CE58CD86B7}"/>
                    </a:ext>
                  </a:extLst>
                </p:cNvPr>
                <p:cNvSpPr/>
                <p:nvPr/>
              </p:nvSpPr>
              <p:spPr>
                <a:xfrm flipV="1">
                  <a:off x="3707903" y="4509121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Pie 67">
                  <a:extLst>
                    <a:ext uri="{FF2B5EF4-FFF2-40B4-BE49-F238E27FC236}">
                      <a16:creationId xmlns:a16="http://schemas.microsoft.com/office/drawing/2014/main" id="{9A3646EF-785A-233D-13AF-9CB609FB5CB5}"/>
                    </a:ext>
                  </a:extLst>
                </p:cNvPr>
                <p:cNvSpPr/>
                <p:nvPr/>
              </p:nvSpPr>
              <p:spPr>
                <a:xfrm flipH="1" flipV="1">
                  <a:off x="3707903" y="4509120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C1240F8-D5A6-05DD-27BF-E26A6C3A16CB}"/>
                  </a:ext>
                </a:extLst>
              </p:cNvPr>
              <p:cNvGrpSpPr/>
              <p:nvPr/>
            </p:nvGrpSpPr>
            <p:grpSpPr>
              <a:xfrm>
                <a:off x="1041894" y="4895824"/>
                <a:ext cx="665310" cy="665311"/>
                <a:chOff x="3707903" y="4509119"/>
                <a:chExt cx="665310" cy="665311"/>
              </a:xfrm>
            </p:grpSpPr>
            <p:sp>
              <p:nvSpPr>
                <p:cNvPr id="33" name="Pie 60">
                  <a:extLst>
                    <a:ext uri="{FF2B5EF4-FFF2-40B4-BE49-F238E27FC236}">
                      <a16:creationId xmlns:a16="http://schemas.microsoft.com/office/drawing/2014/main" id="{0FED1B40-D1C8-1423-077B-E7868CA682D4}"/>
                    </a:ext>
                  </a:extLst>
                </p:cNvPr>
                <p:cNvSpPr/>
                <p:nvPr/>
              </p:nvSpPr>
              <p:spPr>
                <a:xfrm>
                  <a:off x="3707904" y="4509120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4" name="Pie 61">
                  <a:extLst>
                    <a:ext uri="{FF2B5EF4-FFF2-40B4-BE49-F238E27FC236}">
                      <a16:creationId xmlns:a16="http://schemas.microsoft.com/office/drawing/2014/main" id="{6E0388BC-BF7D-5A12-4CDF-1261B481F506}"/>
                    </a:ext>
                  </a:extLst>
                </p:cNvPr>
                <p:cNvSpPr/>
                <p:nvPr/>
              </p:nvSpPr>
              <p:spPr>
                <a:xfrm flipH="1">
                  <a:off x="3707904" y="4509119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Pie 62">
                  <a:extLst>
                    <a:ext uri="{FF2B5EF4-FFF2-40B4-BE49-F238E27FC236}">
                      <a16:creationId xmlns:a16="http://schemas.microsoft.com/office/drawing/2014/main" id="{DEB500AE-7D16-ACDB-BDC9-DE4F78E75A05}"/>
                    </a:ext>
                  </a:extLst>
                </p:cNvPr>
                <p:cNvSpPr/>
                <p:nvPr/>
              </p:nvSpPr>
              <p:spPr>
                <a:xfrm flipV="1">
                  <a:off x="3707903" y="4509121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Pie 63">
                  <a:extLst>
                    <a:ext uri="{FF2B5EF4-FFF2-40B4-BE49-F238E27FC236}">
                      <a16:creationId xmlns:a16="http://schemas.microsoft.com/office/drawing/2014/main" id="{2A160908-F36B-69C8-75DE-0D8825F89C24}"/>
                    </a:ext>
                  </a:extLst>
                </p:cNvPr>
                <p:cNvSpPr/>
                <p:nvPr/>
              </p:nvSpPr>
              <p:spPr>
                <a:xfrm flipH="1" flipV="1">
                  <a:off x="3707903" y="4509120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C2349B91-AAFB-A1C6-766A-67248A6927EF}"/>
                  </a:ext>
                </a:extLst>
              </p:cNvPr>
              <p:cNvGrpSpPr/>
              <p:nvPr/>
            </p:nvGrpSpPr>
            <p:grpSpPr>
              <a:xfrm>
                <a:off x="683568" y="4365051"/>
                <a:ext cx="665310" cy="665311"/>
                <a:chOff x="3707903" y="4509119"/>
                <a:chExt cx="665310" cy="665311"/>
              </a:xfrm>
            </p:grpSpPr>
            <p:sp>
              <p:nvSpPr>
                <p:cNvPr id="29" name="Pie 56">
                  <a:extLst>
                    <a:ext uri="{FF2B5EF4-FFF2-40B4-BE49-F238E27FC236}">
                      <a16:creationId xmlns:a16="http://schemas.microsoft.com/office/drawing/2014/main" id="{883831D8-9129-D503-3290-0791057E8AD5}"/>
                    </a:ext>
                  </a:extLst>
                </p:cNvPr>
                <p:cNvSpPr/>
                <p:nvPr/>
              </p:nvSpPr>
              <p:spPr>
                <a:xfrm>
                  <a:off x="3707904" y="4509120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0" name="Pie 57">
                  <a:extLst>
                    <a:ext uri="{FF2B5EF4-FFF2-40B4-BE49-F238E27FC236}">
                      <a16:creationId xmlns:a16="http://schemas.microsoft.com/office/drawing/2014/main" id="{FA4CDDC0-40F0-6DC6-60C1-3C0F8E59FF97}"/>
                    </a:ext>
                  </a:extLst>
                </p:cNvPr>
                <p:cNvSpPr/>
                <p:nvPr/>
              </p:nvSpPr>
              <p:spPr>
                <a:xfrm flipH="1">
                  <a:off x="3707904" y="4509119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Pie 58">
                  <a:extLst>
                    <a:ext uri="{FF2B5EF4-FFF2-40B4-BE49-F238E27FC236}">
                      <a16:creationId xmlns:a16="http://schemas.microsoft.com/office/drawing/2014/main" id="{421A9496-74B5-F947-AAEB-9FE2CBEDC5C7}"/>
                    </a:ext>
                  </a:extLst>
                </p:cNvPr>
                <p:cNvSpPr/>
                <p:nvPr/>
              </p:nvSpPr>
              <p:spPr>
                <a:xfrm flipV="1">
                  <a:off x="3707903" y="4509121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Pie 59">
                  <a:extLst>
                    <a:ext uri="{FF2B5EF4-FFF2-40B4-BE49-F238E27FC236}">
                      <a16:creationId xmlns:a16="http://schemas.microsoft.com/office/drawing/2014/main" id="{F3F5B36B-9715-ACED-BB63-BFFC7880C651}"/>
                    </a:ext>
                  </a:extLst>
                </p:cNvPr>
                <p:cNvSpPr/>
                <p:nvPr/>
              </p:nvSpPr>
              <p:spPr>
                <a:xfrm flipH="1" flipV="1">
                  <a:off x="3707903" y="4509120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BC3CA3E-49F6-C098-3E07-D31D79D9E0BC}"/>
                  </a:ext>
                </a:extLst>
              </p:cNvPr>
              <p:cNvGrpSpPr/>
              <p:nvPr/>
            </p:nvGrpSpPr>
            <p:grpSpPr>
              <a:xfrm>
                <a:off x="1259632" y="4269362"/>
                <a:ext cx="665310" cy="665311"/>
                <a:chOff x="3707903" y="4509119"/>
                <a:chExt cx="665310" cy="665311"/>
              </a:xfrm>
            </p:grpSpPr>
            <p:sp>
              <p:nvSpPr>
                <p:cNvPr id="25" name="Pie 52">
                  <a:extLst>
                    <a:ext uri="{FF2B5EF4-FFF2-40B4-BE49-F238E27FC236}">
                      <a16:creationId xmlns:a16="http://schemas.microsoft.com/office/drawing/2014/main" id="{5BA917D3-706C-2E8F-3CDE-B460CADEF5B9}"/>
                    </a:ext>
                  </a:extLst>
                </p:cNvPr>
                <p:cNvSpPr/>
                <p:nvPr/>
              </p:nvSpPr>
              <p:spPr>
                <a:xfrm>
                  <a:off x="3707904" y="4509120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6" name="Pie 53">
                  <a:extLst>
                    <a:ext uri="{FF2B5EF4-FFF2-40B4-BE49-F238E27FC236}">
                      <a16:creationId xmlns:a16="http://schemas.microsoft.com/office/drawing/2014/main" id="{9146AB8E-6D29-B859-C52D-761E57C73EBC}"/>
                    </a:ext>
                  </a:extLst>
                </p:cNvPr>
                <p:cNvSpPr/>
                <p:nvPr/>
              </p:nvSpPr>
              <p:spPr>
                <a:xfrm flipH="1">
                  <a:off x="3707904" y="4509119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Pie 54">
                  <a:extLst>
                    <a:ext uri="{FF2B5EF4-FFF2-40B4-BE49-F238E27FC236}">
                      <a16:creationId xmlns:a16="http://schemas.microsoft.com/office/drawing/2014/main" id="{F3695DF1-1F3D-CDD7-66D6-C4A153D33F68}"/>
                    </a:ext>
                  </a:extLst>
                </p:cNvPr>
                <p:cNvSpPr/>
                <p:nvPr/>
              </p:nvSpPr>
              <p:spPr>
                <a:xfrm flipV="1">
                  <a:off x="3707903" y="4509121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Pie 55">
                  <a:extLst>
                    <a:ext uri="{FF2B5EF4-FFF2-40B4-BE49-F238E27FC236}">
                      <a16:creationId xmlns:a16="http://schemas.microsoft.com/office/drawing/2014/main" id="{EDABCECC-07A3-676F-2259-DF23BA0DDC7D}"/>
                    </a:ext>
                  </a:extLst>
                </p:cNvPr>
                <p:cNvSpPr/>
                <p:nvPr/>
              </p:nvSpPr>
              <p:spPr>
                <a:xfrm flipH="1" flipV="1">
                  <a:off x="3707903" y="4509120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3647C4D-C295-A125-5B6D-C19886B37306}"/>
                  </a:ext>
                </a:extLst>
              </p:cNvPr>
              <p:cNvGrpSpPr/>
              <p:nvPr/>
            </p:nvGrpSpPr>
            <p:grpSpPr>
              <a:xfrm>
                <a:off x="1696640" y="4676051"/>
                <a:ext cx="665310" cy="665311"/>
                <a:chOff x="3707903" y="4509119"/>
                <a:chExt cx="665310" cy="665311"/>
              </a:xfrm>
            </p:grpSpPr>
            <p:sp>
              <p:nvSpPr>
                <p:cNvPr id="21" name="Pie 48">
                  <a:extLst>
                    <a:ext uri="{FF2B5EF4-FFF2-40B4-BE49-F238E27FC236}">
                      <a16:creationId xmlns:a16="http://schemas.microsoft.com/office/drawing/2014/main" id="{15F4D5AF-8110-8347-528B-3C9F6AAA1A07}"/>
                    </a:ext>
                  </a:extLst>
                </p:cNvPr>
                <p:cNvSpPr/>
                <p:nvPr/>
              </p:nvSpPr>
              <p:spPr>
                <a:xfrm>
                  <a:off x="3707904" y="4509120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2" name="Pie 49">
                  <a:extLst>
                    <a:ext uri="{FF2B5EF4-FFF2-40B4-BE49-F238E27FC236}">
                      <a16:creationId xmlns:a16="http://schemas.microsoft.com/office/drawing/2014/main" id="{A405C5A0-228C-AF73-6B92-656084037237}"/>
                    </a:ext>
                  </a:extLst>
                </p:cNvPr>
                <p:cNvSpPr/>
                <p:nvPr/>
              </p:nvSpPr>
              <p:spPr>
                <a:xfrm flipH="1">
                  <a:off x="3707904" y="4509119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Pie 50">
                  <a:extLst>
                    <a:ext uri="{FF2B5EF4-FFF2-40B4-BE49-F238E27FC236}">
                      <a16:creationId xmlns:a16="http://schemas.microsoft.com/office/drawing/2014/main" id="{DE30738C-E5AA-3775-8E56-6A2230C6A90D}"/>
                    </a:ext>
                  </a:extLst>
                </p:cNvPr>
                <p:cNvSpPr/>
                <p:nvPr/>
              </p:nvSpPr>
              <p:spPr>
                <a:xfrm flipV="1">
                  <a:off x="3707903" y="4509121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Pie 51">
                  <a:extLst>
                    <a:ext uri="{FF2B5EF4-FFF2-40B4-BE49-F238E27FC236}">
                      <a16:creationId xmlns:a16="http://schemas.microsoft.com/office/drawing/2014/main" id="{32D288F7-A94F-40AA-DD4F-77466C7DE04A}"/>
                    </a:ext>
                  </a:extLst>
                </p:cNvPr>
                <p:cNvSpPr/>
                <p:nvPr/>
              </p:nvSpPr>
              <p:spPr>
                <a:xfrm flipH="1" flipV="1">
                  <a:off x="3707903" y="4509120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8082DB46-F8B9-F0DE-DB54-84A254DCC900}"/>
                  </a:ext>
                </a:extLst>
              </p:cNvPr>
              <p:cNvGrpSpPr/>
              <p:nvPr/>
            </p:nvGrpSpPr>
            <p:grpSpPr>
              <a:xfrm>
                <a:off x="709238" y="5506150"/>
                <a:ext cx="665310" cy="665311"/>
                <a:chOff x="3707903" y="4509119"/>
                <a:chExt cx="665310" cy="665311"/>
              </a:xfrm>
            </p:grpSpPr>
            <p:sp>
              <p:nvSpPr>
                <p:cNvPr id="17" name="Pie 44">
                  <a:extLst>
                    <a:ext uri="{FF2B5EF4-FFF2-40B4-BE49-F238E27FC236}">
                      <a16:creationId xmlns:a16="http://schemas.microsoft.com/office/drawing/2014/main" id="{E1BB955F-9AC6-C297-13AB-D4F1F675CD85}"/>
                    </a:ext>
                  </a:extLst>
                </p:cNvPr>
                <p:cNvSpPr/>
                <p:nvPr/>
              </p:nvSpPr>
              <p:spPr>
                <a:xfrm>
                  <a:off x="3707904" y="4509120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8" name="Pie 45">
                  <a:extLst>
                    <a:ext uri="{FF2B5EF4-FFF2-40B4-BE49-F238E27FC236}">
                      <a16:creationId xmlns:a16="http://schemas.microsoft.com/office/drawing/2014/main" id="{4AB97360-8941-823B-803B-819E99159497}"/>
                    </a:ext>
                  </a:extLst>
                </p:cNvPr>
                <p:cNvSpPr/>
                <p:nvPr/>
              </p:nvSpPr>
              <p:spPr>
                <a:xfrm flipH="1">
                  <a:off x="3707904" y="4509119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Pie 46">
                  <a:extLst>
                    <a:ext uri="{FF2B5EF4-FFF2-40B4-BE49-F238E27FC236}">
                      <a16:creationId xmlns:a16="http://schemas.microsoft.com/office/drawing/2014/main" id="{5D288C6A-AC82-4E33-8A28-E38E6013085A}"/>
                    </a:ext>
                  </a:extLst>
                </p:cNvPr>
                <p:cNvSpPr/>
                <p:nvPr/>
              </p:nvSpPr>
              <p:spPr>
                <a:xfrm flipV="1">
                  <a:off x="3707903" y="4509121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Pie 47">
                  <a:extLst>
                    <a:ext uri="{FF2B5EF4-FFF2-40B4-BE49-F238E27FC236}">
                      <a16:creationId xmlns:a16="http://schemas.microsoft.com/office/drawing/2014/main" id="{B4540AB5-94F2-8F67-5644-07F7B4402B88}"/>
                    </a:ext>
                  </a:extLst>
                </p:cNvPr>
                <p:cNvSpPr/>
                <p:nvPr/>
              </p:nvSpPr>
              <p:spPr>
                <a:xfrm flipH="1" flipV="1">
                  <a:off x="3707903" y="4509120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C5CEBE2-193A-1703-FA14-2E4CB6391DD3}"/>
                  </a:ext>
                </a:extLst>
              </p:cNvPr>
              <p:cNvSpPr/>
              <p:nvPr/>
            </p:nvSpPr>
            <p:spPr>
              <a:xfrm>
                <a:off x="251520" y="4149080"/>
                <a:ext cx="2232248" cy="211042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00460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BA917-7C47-F3D5-7319-CAA14CB8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itchFamily="84" charset="0"/>
              </a:rPr>
              <a:t>Uses of variant analysis - </a:t>
            </a:r>
            <a:r>
              <a:rPr lang="en-US" b="1" dirty="0" err="1">
                <a:latin typeface="Arial" pitchFamily="84" charset="0"/>
              </a:rPr>
              <a:t>Quasispecies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9DAC6-F951-9B64-8F8C-01F532233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961" y="1924039"/>
            <a:ext cx="5785061" cy="1871397"/>
          </a:xfrm>
        </p:spPr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Three patients – MP1, 2 &amp;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/>
              <a:t>Who infected whom?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MP1 is independent from the cluster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MP2 (red)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MP3 (blue)?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Or </a:t>
            </a:r>
            <a:r>
              <a:rPr lang="en-US" i="1" dirty="0"/>
              <a:t>vice versa</a:t>
            </a:r>
            <a:r>
              <a:rPr lang="en-US" dirty="0"/>
              <a:t>?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B916CD-1951-25C1-B127-48F6E53A17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B33E0-16FE-AB50-B414-BF17633CEE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30</a:t>
            </a:fld>
            <a:endParaRPr lang="en-GB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036ED4-45B7-D083-2BA6-A53F6799DBF5}"/>
              </a:ext>
            </a:extLst>
          </p:cNvPr>
          <p:cNvSpPr txBox="1"/>
          <p:nvPr/>
        </p:nvSpPr>
        <p:spPr>
          <a:xfrm>
            <a:off x="5753337" y="5796789"/>
            <a:ext cx="5364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Romero-Severson EO </a:t>
            </a:r>
            <a:r>
              <a:rPr lang="en-GB" sz="1600" i="1" dirty="0"/>
              <a:t>et al</a:t>
            </a:r>
            <a:r>
              <a:rPr lang="en-GB" sz="1600" dirty="0"/>
              <a:t>. Genetics 2017 207(3):1089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21FAB96-67BD-ECF9-5529-C11D1BD02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3" y="1061211"/>
            <a:ext cx="3004390" cy="4570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E18BF7BD-D618-6F63-814A-0A1DB6ECD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306" y="2151347"/>
            <a:ext cx="2599592" cy="246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96599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BA917-7C47-F3D5-7319-CAA14CB8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itchFamily="84" charset="0"/>
              </a:rPr>
              <a:t>Uses of variant analysis - </a:t>
            </a:r>
            <a:r>
              <a:rPr lang="en-US" b="1" dirty="0" err="1">
                <a:latin typeface="Arial" pitchFamily="84" charset="0"/>
              </a:rPr>
              <a:t>Quasispecies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B916CD-1951-25C1-B127-48F6E53A17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B33E0-16FE-AB50-B414-BF17633CEE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31</a:t>
            </a:fld>
            <a:endParaRPr lang="en-GB" sz="1400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DF4522C-1C5D-4FB3-2375-E7A056079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349" y="1302706"/>
            <a:ext cx="3888000" cy="1969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A44A189E-75C3-E30B-6A51-4D0D580AD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09" y="1449917"/>
            <a:ext cx="5472000" cy="1436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77606EDB-113D-2336-EEF2-287E14A7C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08" y="3074379"/>
            <a:ext cx="5472000" cy="1159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7E35ED30-2153-D6AF-2F53-B28256594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52" y="4512819"/>
            <a:ext cx="5472000" cy="1489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C00BAFF6-8AB6-6BAC-95E1-74DA12416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349" y="3319416"/>
            <a:ext cx="3888000" cy="2450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2B1209-E79F-CD66-DDB4-3131172C04DA}"/>
              </a:ext>
            </a:extLst>
          </p:cNvPr>
          <p:cNvSpPr txBox="1"/>
          <p:nvPr/>
        </p:nvSpPr>
        <p:spPr>
          <a:xfrm>
            <a:off x="7020349" y="5887897"/>
            <a:ext cx="48083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Bibby DF </a:t>
            </a:r>
            <a:r>
              <a:rPr lang="en-GB" sz="1600" i="1" dirty="0"/>
              <a:t>et al</a:t>
            </a:r>
            <a:r>
              <a:rPr lang="en-GB" sz="1600" dirty="0"/>
              <a:t>. HIV Dynamics &amp; Evolution 2017 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CA88B4C2-8AF2-C0F8-D7F3-E1248D8E7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99" y="1425325"/>
            <a:ext cx="5472000" cy="1436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5">
            <a:extLst>
              <a:ext uri="{FF2B5EF4-FFF2-40B4-BE49-F238E27FC236}">
                <a16:creationId xmlns:a16="http://schemas.microsoft.com/office/drawing/2014/main" id="{02FB7BE0-15F3-1526-64DA-89F9B24F8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99" y="3095628"/>
            <a:ext cx="5472000" cy="1159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B7B90391-8268-9156-783E-4E9D5176B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99" y="4488227"/>
            <a:ext cx="5472000" cy="1489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6726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FB238-005D-1EBF-80C3-1F7CB6E79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Technical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B5CB5-07B2-3518-BE61-DD19307DC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dirty="0"/>
              <a:t>Frequency of minor variant detection limited by experimental noise</a:t>
            </a:r>
          </a:p>
          <a:p>
            <a:pPr marL="0" lvl="1" indent="0">
              <a:buNone/>
            </a:pPr>
            <a:r>
              <a:rPr lang="en-US" dirty="0"/>
              <a:t>Many sources of error:</a:t>
            </a:r>
          </a:p>
          <a:p>
            <a:pPr marL="0" lvl="1" indent="0">
              <a:buNone/>
            </a:pPr>
            <a:endParaRPr lang="en-US" dirty="0"/>
          </a:p>
          <a:p>
            <a:pPr marL="457200" lvl="1" indent="-457200">
              <a:buFont typeface="+mj-lt"/>
              <a:buAutoNum type="arabicPeriod"/>
            </a:pPr>
            <a:r>
              <a:rPr lang="en-US" dirty="0"/>
              <a:t>Sequencing </a:t>
            </a:r>
          </a:p>
          <a:p>
            <a:pPr marL="457200" lvl="1" indent="-457200">
              <a:buFont typeface="+mj-lt"/>
              <a:buAutoNum type="arabicPeriod"/>
            </a:pPr>
            <a:r>
              <a:rPr lang="en-US" dirty="0"/>
              <a:t>Amplicon-based sequencing</a:t>
            </a:r>
          </a:p>
          <a:p>
            <a:pPr marL="457200" lvl="1" indent="-457200">
              <a:buFont typeface="+mj-lt"/>
              <a:buAutoNum type="arabicPeriod"/>
            </a:pPr>
            <a:r>
              <a:rPr lang="en-US" dirty="0"/>
              <a:t>Nucleotide content</a:t>
            </a:r>
          </a:p>
          <a:p>
            <a:pPr marL="457200" lvl="1" indent="-457200">
              <a:buFont typeface="+mj-lt"/>
              <a:buAutoNum type="arabicPeriod"/>
            </a:pPr>
            <a:r>
              <a:rPr lang="en-US" dirty="0"/>
              <a:t>Hexamer priming</a:t>
            </a:r>
          </a:p>
          <a:p>
            <a:pPr marL="457200" lvl="1" indent="-457200">
              <a:buFont typeface="+mj-lt"/>
              <a:buAutoNum type="arabicPeriod"/>
            </a:pPr>
            <a:r>
              <a:rPr lang="en-US" dirty="0"/>
              <a:t>Product degradation</a:t>
            </a:r>
          </a:p>
          <a:p>
            <a:pPr marL="457200" lvl="1" indent="-457200">
              <a:buFont typeface="+mj-lt"/>
              <a:buAutoNum type="arabicPeriod"/>
            </a:pPr>
            <a:r>
              <a:rPr lang="en-US" dirty="0"/>
              <a:t>Contamination</a:t>
            </a:r>
          </a:p>
          <a:p>
            <a:pPr marL="457200" lvl="1" indent="-457200">
              <a:buFont typeface="+mj-lt"/>
              <a:buAutoNum type="arabicPeriod"/>
            </a:pPr>
            <a:r>
              <a:rPr lang="en-US" dirty="0"/>
              <a:t>Bioinformatics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5FCB90-DF5F-66DD-0C73-0A046A9D10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60B645-F390-04F5-77D1-02D3570B7B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32</a:t>
            </a:fld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57312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DF276-B5AD-27BC-D0B7-609F5D76A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Technical pitfalls – Sequencing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DD1E68-BB01-21EA-4F9E-42D4ACFC93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1BE0BF-833A-9088-2B6C-E15B6AD5E4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33</a:t>
            </a:fld>
            <a:endParaRPr lang="en-GB" sz="14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D8DBD55-04BF-3A72-413D-CCE70275D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000" y="1672186"/>
            <a:ext cx="8460000" cy="3513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01853B-929A-8093-7E6B-A01B593A0330}"/>
              </a:ext>
            </a:extLst>
          </p:cNvPr>
          <p:cNvSpPr txBox="1"/>
          <p:nvPr/>
        </p:nvSpPr>
        <p:spPr>
          <a:xfrm>
            <a:off x="7519670" y="6100295"/>
            <a:ext cx="4356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Schirmer M </a:t>
            </a:r>
            <a:r>
              <a:rPr lang="en-GB" sz="1600" i="1" dirty="0"/>
              <a:t>et al</a:t>
            </a:r>
            <a:r>
              <a:rPr lang="en-GB" sz="1600" dirty="0"/>
              <a:t>. BMC Bioinformatics 17(1):125</a:t>
            </a:r>
          </a:p>
        </p:txBody>
      </p:sp>
    </p:spTree>
    <p:extLst>
      <p:ext uri="{BB962C8B-B14F-4D97-AF65-F5344CB8AC3E}">
        <p14:creationId xmlns:p14="http://schemas.microsoft.com/office/powerpoint/2010/main" val="485906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DF276-B5AD-27BC-D0B7-609F5D76A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Technical pitfalls – Sequencing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DD1E68-BB01-21EA-4F9E-42D4ACFC93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1BE0BF-833A-9088-2B6C-E15B6AD5E4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34</a:t>
            </a:fld>
            <a:endParaRPr lang="en-GB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DDA12A-9642-E59E-E2E8-07BECD6433B7}"/>
              </a:ext>
            </a:extLst>
          </p:cNvPr>
          <p:cNvSpPr txBox="1"/>
          <p:nvPr/>
        </p:nvSpPr>
        <p:spPr>
          <a:xfrm>
            <a:off x="7519669" y="6100295"/>
            <a:ext cx="4389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Schirmer M </a:t>
            </a:r>
            <a:r>
              <a:rPr lang="en-GB" sz="1600" i="1" dirty="0"/>
              <a:t>et al</a:t>
            </a:r>
            <a:r>
              <a:rPr lang="en-GB" sz="1600" dirty="0"/>
              <a:t>. BMC Bioinformatics 17(1):125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2EBC3DF-72F9-D9C5-813E-8AB0E0383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1323975"/>
            <a:ext cx="5495925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F243F6-3991-CD96-B493-B4EB76623775}"/>
              </a:ext>
            </a:extLst>
          </p:cNvPr>
          <p:cNvSpPr txBox="1"/>
          <p:nvPr/>
        </p:nvSpPr>
        <p:spPr>
          <a:xfrm>
            <a:off x="838200" y="1674140"/>
            <a:ext cx="64398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/>
              <a:t>Substitutions</a:t>
            </a:r>
          </a:p>
          <a:p>
            <a:endParaRPr lang="en-GB" u="sng" dirty="0"/>
          </a:p>
          <a:p>
            <a:r>
              <a:rPr lang="en-GB" u="sng" dirty="0" err="1"/>
              <a:t>xGG</a:t>
            </a:r>
            <a:r>
              <a:rPr lang="en-GB" dirty="0"/>
              <a:t> motif</a:t>
            </a:r>
          </a:p>
          <a:p>
            <a:pPr>
              <a:tabLst>
                <a:tab pos="357188" algn="l"/>
              </a:tabLst>
            </a:pPr>
            <a:r>
              <a:rPr lang="en-GB" dirty="0"/>
              <a:t>  </a:t>
            </a:r>
            <a:r>
              <a:rPr lang="en-GB" b="1" dirty="0"/>
              <a:t>GGG</a:t>
            </a:r>
            <a:r>
              <a:rPr lang="en-GB" dirty="0"/>
              <a:t> = </a:t>
            </a:r>
            <a:r>
              <a:rPr lang="en-GB" b="1" dirty="0"/>
              <a:t>CGG</a:t>
            </a:r>
            <a:r>
              <a:rPr lang="en-GB" dirty="0"/>
              <a:t> &gt; AGG &gt; TGG</a:t>
            </a:r>
          </a:p>
        </p:txBody>
      </p:sp>
    </p:spTree>
    <p:extLst>
      <p:ext uri="{BB962C8B-B14F-4D97-AF65-F5344CB8AC3E}">
        <p14:creationId xmlns:p14="http://schemas.microsoft.com/office/powerpoint/2010/main" val="2865365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DF276-B5AD-27BC-D0B7-609F5D76A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Technical pitfalls – Sequencing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DD1E68-BB01-21EA-4F9E-42D4ACFC93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1BE0BF-833A-9088-2B6C-E15B6AD5E4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35</a:t>
            </a:fld>
            <a:endParaRPr lang="en-GB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DDA12A-9642-E59E-E2E8-07BECD6433B7}"/>
              </a:ext>
            </a:extLst>
          </p:cNvPr>
          <p:cNvSpPr txBox="1"/>
          <p:nvPr/>
        </p:nvSpPr>
        <p:spPr>
          <a:xfrm>
            <a:off x="7519670" y="6100295"/>
            <a:ext cx="4501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Schirmer M </a:t>
            </a:r>
            <a:r>
              <a:rPr lang="en-GB" sz="1600" i="1" dirty="0"/>
              <a:t>et al</a:t>
            </a:r>
            <a:r>
              <a:rPr lang="en-GB" sz="1600" dirty="0"/>
              <a:t>. BMC Bioinformatics 17(1):125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243F6-3991-CD96-B493-B4EB76623775}"/>
              </a:ext>
            </a:extLst>
          </p:cNvPr>
          <p:cNvSpPr txBox="1"/>
          <p:nvPr/>
        </p:nvSpPr>
        <p:spPr>
          <a:xfrm>
            <a:off x="838200" y="1674140"/>
            <a:ext cx="64398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/>
              <a:t>Indels</a:t>
            </a:r>
          </a:p>
          <a:p>
            <a:endParaRPr lang="en-GB" u="sng" dirty="0"/>
          </a:p>
          <a:p>
            <a:r>
              <a:rPr lang="en-GB" dirty="0" err="1"/>
              <a:t>Homopolymeric</a:t>
            </a:r>
            <a:r>
              <a:rPr lang="en-GB" dirty="0"/>
              <a:t> tracts</a:t>
            </a:r>
          </a:p>
          <a:p>
            <a:r>
              <a:rPr lang="en-GB" b="1" dirty="0"/>
              <a:t>AAA</a:t>
            </a:r>
            <a:r>
              <a:rPr lang="en-GB" dirty="0"/>
              <a:t> &gt; CCC = GGG = TTT</a:t>
            </a:r>
          </a:p>
          <a:p>
            <a:r>
              <a:rPr lang="en-GB" dirty="0"/>
              <a:t>High Quality Scores</a:t>
            </a:r>
          </a:p>
          <a:p>
            <a:endParaRPr lang="en-GB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7C1AFF20-AC12-BA40-8AF9-D97C8B7C0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550" y="1314450"/>
            <a:ext cx="5676900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81230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DF276-B5AD-27BC-D0B7-609F5D76A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Technical pitfalls – Amplicons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DD1E68-BB01-21EA-4F9E-42D4ACFC93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1BE0BF-833A-9088-2B6C-E15B6AD5E4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36</a:t>
            </a:fld>
            <a:endParaRPr lang="en-GB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DDA12A-9642-E59E-E2E8-07BECD6433B7}"/>
              </a:ext>
            </a:extLst>
          </p:cNvPr>
          <p:cNvSpPr txBox="1"/>
          <p:nvPr/>
        </p:nvSpPr>
        <p:spPr>
          <a:xfrm>
            <a:off x="7519669" y="6100295"/>
            <a:ext cx="4311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/>
              <a:t>Potapov V </a:t>
            </a:r>
            <a:r>
              <a:rPr lang="en-GB" sz="1600" i="1"/>
              <a:t>et al</a:t>
            </a:r>
            <a:r>
              <a:rPr lang="en-GB" sz="1600"/>
              <a:t>. PLoS One 2017 12(1): e0169774</a:t>
            </a:r>
            <a:endParaRPr lang="en-GB" sz="16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801374-7DAF-7D3B-4A90-02143BCAD5BE}"/>
              </a:ext>
            </a:extLst>
          </p:cNvPr>
          <p:cNvGrpSpPr/>
          <p:nvPr/>
        </p:nvGrpSpPr>
        <p:grpSpPr>
          <a:xfrm>
            <a:off x="1865784" y="1489166"/>
            <a:ext cx="8460432" cy="3879669"/>
            <a:chOff x="341784" y="1844824"/>
            <a:chExt cx="8460432" cy="38796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C6AEAD9-43EF-B5E5-6550-9B7786E6BF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784" y="1844824"/>
              <a:ext cx="8460432" cy="2171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2FDEEF9-0CDE-F381-54FE-748591A5BF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000" y="4145194"/>
              <a:ext cx="8460000" cy="1579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8255EA-3F40-DAF8-4849-5B17EDEAB47F}"/>
                </a:ext>
              </a:extLst>
            </p:cNvPr>
            <p:cNvSpPr/>
            <p:nvPr/>
          </p:nvSpPr>
          <p:spPr>
            <a:xfrm>
              <a:off x="5796136" y="4221088"/>
              <a:ext cx="3005864" cy="1265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B9C2B2-4529-BE09-7156-11FE3A71EB46}"/>
                </a:ext>
              </a:extLst>
            </p:cNvPr>
            <p:cNvSpPr txBox="1"/>
            <p:nvPr/>
          </p:nvSpPr>
          <p:spPr>
            <a:xfrm>
              <a:off x="6516216" y="5114255"/>
              <a:ext cx="14863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dirty="0"/>
                <a:t>1kb, 16x cycles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425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DF276-B5AD-27BC-D0B7-609F5D76A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Technical pitfalls – Amplicons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DD1E68-BB01-21EA-4F9E-42D4ACFC93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1BE0BF-833A-9088-2B6C-E15B6AD5E4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37</a:t>
            </a:fld>
            <a:endParaRPr lang="en-GB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DDA12A-9642-E59E-E2E8-07BECD6433B7}"/>
              </a:ext>
            </a:extLst>
          </p:cNvPr>
          <p:cNvSpPr txBox="1"/>
          <p:nvPr/>
        </p:nvSpPr>
        <p:spPr>
          <a:xfrm>
            <a:off x="7519669" y="6100295"/>
            <a:ext cx="4311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Potapov V </a:t>
            </a:r>
            <a:r>
              <a:rPr lang="en-GB" sz="1600" i="1" dirty="0"/>
              <a:t>et al</a:t>
            </a:r>
            <a:r>
              <a:rPr lang="en-GB" sz="1600" dirty="0"/>
              <a:t>. </a:t>
            </a:r>
            <a:r>
              <a:rPr lang="en-GB" sz="1600" dirty="0" err="1"/>
              <a:t>PLoS</a:t>
            </a:r>
            <a:r>
              <a:rPr lang="en-GB" sz="1600" dirty="0"/>
              <a:t> One 2017 12(1): e0169774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ECE60AA1-BB3A-E50C-2683-1644ABDC0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578" y="1432785"/>
            <a:ext cx="6432844" cy="3992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9229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3F745-CDCA-964B-CAD9-BF415425F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Technical pitfalls – Nucleotide content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02ACD0-7A19-D0C0-00D4-4F18B2EA5F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485FA4-E085-C6A6-4557-94B7F5FB60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38</a:t>
            </a:fld>
            <a:endParaRPr lang="en-GB" sz="1400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1681781E-7001-7358-0187-E7B4E4805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257" y="1594624"/>
            <a:ext cx="9963486" cy="3668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65F730-F99C-3ACC-A16C-10C830EBC238}"/>
              </a:ext>
            </a:extLst>
          </p:cNvPr>
          <p:cNvSpPr txBox="1"/>
          <p:nvPr/>
        </p:nvSpPr>
        <p:spPr>
          <a:xfrm>
            <a:off x="7069874" y="5832666"/>
            <a:ext cx="4772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/>
              <a:t>Karamitros</a:t>
            </a:r>
            <a:r>
              <a:rPr lang="en-GB" sz="1600" dirty="0"/>
              <a:t> T </a:t>
            </a:r>
            <a:r>
              <a:rPr lang="en-GB" sz="1600" i="1" dirty="0"/>
              <a:t>et al</a:t>
            </a:r>
            <a:r>
              <a:rPr lang="en-GB" sz="1600" dirty="0"/>
              <a:t>. </a:t>
            </a:r>
            <a:r>
              <a:rPr lang="en-GB" sz="1600" dirty="0" err="1"/>
              <a:t>PLoS</a:t>
            </a:r>
            <a:r>
              <a:rPr lang="en-GB" sz="1600" dirty="0"/>
              <a:t> One 2016 11(6):e0157600</a:t>
            </a:r>
          </a:p>
        </p:txBody>
      </p:sp>
    </p:spTree>
    <p:extLst>
      <p:ext uri="{BB962C8B-B14F-4D97-AF65-F5344CB8AC3E}">
        <p14:creationId xmlns:p14="http://schemas.microsoft.com/office/powerpoint/2010/main" val="1761394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3F745-CDCA-964B-CAD9-BF415425F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Technical pitfalls – Nucleotide content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02ACD0-7A19-D0C0-00D4-4F18B2EA5F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485FA4-E085-C6A6-4557-94B7F5FB60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39</a:t>
            </a:fld>
            <a:endParaRPr lang="en-GB" sz="1400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A56E84F9-ABAF-305F-85CC-202864C08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869" y="1772816"/>
            <a:ext cx="6756262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A37B1D-D4D6-5D42-11DC-CE700322FE15}"/>
              </a:ext>
            </a:extLst>
          </p:cNvPr>
          <p:cNvSpPr txBox="1"/>
          <p:nvPr/>
        </p:nvSpPr>
        <p:spPr>
          <a:xfrm>
            <a:off x="7069874" y="5832666"/>
            <a:ext cx="4103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/>
              <a:t>UKHSA (unpublished)</a:t>
            </a:r>
          </a:p>
        </p:txBody>
      </p:sp>
    </p:spTree>
    <p:extLst>
      <p:ext uri="{BB962C8B-B14F-4D97-AF65-F5344CB8AC3E}">
        <p14:creationId xmlns:p14="http://schemas.microsoft.com/office/powerpoint/2010/main" val="476021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82144C-9E35-18AE-C17A-746F77E156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6D5258-43F9-0EB4-E123-80BF6376AF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4</a:t>
            </a:fld>
            <a:endParaRPr lang="en-GB" sz="1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2DBB6EF-1E9A-0674-CF76-E1BE3F1874CF}"/>
              </a:ext>
            </a:extLst>
          </p:cNvPr>
          <p:cNvGrpSpPr/>
          <p:nvPr/>
        </p:nvGrpSpPr>
        <p:grpSpPr>
          <a:xfrm>
            <a:off x="2048262" y="318493"/>
            <a:ext cx="8095476" cy="6008618"/>
            <a:chOff x="467545" y="188640"/>
            <a:chExt cx="8095476" cy="600861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21A6A7B-5EEF-79FB-B9B8-1F9A94C8E7DC}"/>
                </a:ext>
              </a:extLst>
            </p:cNvPr>
            <p:cNvSpPr/>
            <p:nvPr/>
          </p:nvSpPr>
          <p:spPr>
            <a:xfrm>
              <a:off x="5107149" y="2875009"/>
              <a:ext cx="1278098" cy="119731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white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F6C66E-A9A1-A822-DF91-B355FBE13F59}"/>
                </a:ext>
              </a:extLst>
            </p:cNvPr>
            <p:cNvSpPr txBox="1"/>
            <p:nvPr/>
          </p:nvSpPr>
          <p:spPr>
            <a:xfrm>
              <a:off x="5203322" y="2881565"/>
              <a:ext cx="1099813" cy="440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sz="1200" b="1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Target-specific Enrichment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20E6A7-719E-E476-4D59-42A93070841F}"/>
                </a:ext>
              </a:extLst>
            </p:cNvPr>
            <p:cNvSpPr txBox="1"/>
            <p:nvPr/>
          </p:nvSpPr>
          <p:spPr>
            <a:xfrm>
              <a:off x="5107149" y="3251188"/>
              <a:ext cx="1292157" cy="675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GB" sz="10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Sequence capture using virus-specific probe baits</a:t>
              </a:r>
            </a:p>
            <a:p>
              <a:pPr marL="171450" indent="-171450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GB" sz="10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LM-PCR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21529E1-F009-8918-A644-C188A70BFCDE}"/>
                </a:ext>
              </a:extLst>
            </p:cNvPr>
            <p:cNvCxnSpPr/>
            <p:nvPr/>
          </p:nvCxnSpPr>
          <p:spPr>
            <a:xfrm>
              <a:off x="1250500" y="2444171"/>
              <a:ext cx="34575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F065C2D-9A06-73EF-2761-F8011D5E9DBB}"/>
                </a:ext>
              </a:extLst>
            </p:cNvPr>
            <p:cNvCxnSpPr/>
            <p:nvPr/>
          </p:nvCxnSpPr>
          <p:spPr>
            <a:xfrm flipV="1">
              <a:off x="2876471" y="1843221"/>
              <a:ext cx="345755" cy="4020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674EC05-40D6-34E6-0F49-3AF8BC17699C}"/>
                </a:ext>
              </a:extLst>
            </p:cNvPr>
            <p:cNvCxnSpPr/>
            <p:nvPr/>
          </p:nvCxnSpPr>
          <p:spPr>
            <a:xfrm>
              <a:off x="2863581" y="2669900"/>
              <a:ext cx="345755" cy="41447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4A2DECF-CBEB-2AAD-CA98-CBA4225B1BE8}"/>
                </a:ext>
              </a:extLst>
            </p:cNvPr>
            <p:cNvCxnSpPr/>
            <p:nvPr/>
          </p:nvCxnSpPr>
          <p:spPr>
            <a:xfrm>
              <a:off x="4678312" y="3401570"/>
              <a:ext cx="34575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61798D3-4049-8197-6F2E-4943270C378F}"/>
                </a:ext>
              </a:extLst>
            </p:cNvPr>
            <p:cNvCxnSpPr/>
            <p:nvPr/>
          </p:nvCxnSpPr>
          <p:spPr>
            <a:xfrm>
              <a:off x="4774885" y="1716136"/>
              <a:ext cx="34575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2212BA4-5AAD-0179-7C5B-7D8615D2143C}"/>
                </a:ext>
              </a:extLst>
            </p:cNvPr>
            <p:cNvGrpSpPr/>
            <p:nvPr/>
          </p:nvGrpSpPr>
          <p:grpSpPr>
            <a:xfrm>
              <a:off x="3340996" y="2813894"/>
              <a:ext cx="1278098" cy="1213444"/>
              <a:chOff x="1615039" y="4363915"/>
              <a:chExt cx="1330902" cy="1271612"/>
            </a:xfrm>
          </p:grpSpPr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D61D950C-1CCD-3C70-ABE6-97AF9A339E7A}"/>
                  </a:ext>
                </a:extLst>
              </p:cNvPr>
              <p:cNvSpPr/>
              <p:nvPr/>
            </p:nvSpPr>
            <p:spPr>
              <a:xfrm>
                <a:off x="1615039" y="4371201"/>
                <a:ext cx="1330902" cy="1264326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B8D4402-79C1-2A56-A7BF-69D6EBC2A6C5}"/>
                  </a:ext>
                </a:extLst>
              </p:cNvPr>
              <p:cNvSpPr txBox="1"/>
              <p:nvPr/>
            </p:nvSpPr>
            <p:spPr>
              <a:xfrm>
                <a:off x="1702419" y="4363915"/>
                <a:ext cx="11452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200" b="1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Library Preparation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1B3510E-3F81-FAB4-6AC6-6EAA8C5BB567}"/>
                  </a:ext>
                </a:extLst>
              </p:cNvPr>
              <p:cNvSpPr txBox="1"/>
              <p:nvPr/>
            </p:nvSpPr>
            <p:spPr>
              <a:xfrm>
                <a:off x="1677765" y="4773753"/>
                <a:ext cx="1194558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sz="10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Fragmentation</a:t>
                </a:r>
              </a:p>
              <a:p>
                <a:pPr marL="171450" indent="-171450"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sz="10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Adapter ligation</a:t>
                </a:r>
              </a:p>
              <a:p>
                <a:pPr marL="171450" indent="-171450"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sz="10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LM-PCR</a:t>
                </a:r>
              </a:p>
              <a:p>
                <a:pPr marL="171450" indent="-171450"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sz="10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Quality control</a:t>
                </a:r>
              </a:p>
              <a:p>
                <a:pPr marL="171450" indent="-171450"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sz="10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Library pooling </a:t>
                </a:r>
              </a:p>
            </p:txBody>
          </p:sp>
        </p:grp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3533EA6-09A4-D064-D9CF-B7564832539E}"/>
                </a:ext>
              </a:extLst>
            </p:cNvPr>
            <p:cNvSpPr/>
            <p:nvPr/>
          </p:nvSpPr>
          <p:spPr>
            <a:xfrm>
              <a:off x="3384528" y="1261072"/>
              <a:ext cx="1278098" cy="11704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white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522A92B-CC0C-6F7C-144F-6F1CC4B59626}"/>
                </a:ext>
              </a:extLst>
            </p:cNvPr>
            <p:cNvSpPr txBox="1"/>
            <p:nvPr/>
          </p:nvSpPr>
          <p:spPr>
            <a:xfrm>
              <a:off x="3480701" y="1226655"/>
              <a:ext cx="1099813" cy="440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sz="1200" b="1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Target-specific Enrichment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20E5FA-B568-5811-D2DB-9202C60B192A}"/>
                </a:ext>
              </a:extLst>
            </p:cNvPr>
            <p:cNvSpPr txBox="1"/>
            <p:nvPr/>
          </p:nvSpPr>
          <p:spPr>
            <a:xfrm>
              <a:off x="3384528" y="1596278"/>
              <a:ext cx="1292157" cy="675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GB" sz="10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Sequence capture using virus-specific probe baits</a:t>
              </a:r>
            </a:p>
            <a:p>
              <a:pPr marL="171450" indent="-171450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GB" sz="10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Amplification 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4B83EBB-5D57-2BD0-781A-E5C389E639F1}"/>
                </a:ext>
              </a:extLst>
            </p:cNvPr>
            <p:cNvGrpSpPr/>
            <p:nvPr/>
          </p:nvGrpSpPr>
          <p:grpSpPr>
            <a:xfrm>
              <a:off x="5174996" y="1126544"/>
              <a:ext cx="1278098" cy="1353319"/>
              <a:chOff x="1615039" y="4260679"/>
              <a:chExt cx="1330902" cy="1271612"/>
            </a:xfrm>
          </p:grpSpPr>
          <p:sp>
            <p:nvSpPr>
              <p:cNvPr id="57" name="Rounded Rectangle 56">
                <a:extLst>
                  <a:ext uri="{FF2B5EF4-FFF2-40B4-BE49-F238E27FC236}">
                    <a16:creationId xmlns:a16="http://schemas.microsoft.com/office/drawing/2014/main" id="{A4722060-634F-8DEF-F8F4-B227A669DF94}"/>
                  </a:ext>
                </a:extLst>
              </p:cNvPr>
              <p:cNvSpPr/>
              <p:nvPr/>
            </p:nvSpPr>
            <p:spPr>
              <a:xfrm>
                <a:off x="1615039" y="4275427"/>
                <a:ext cx="1330902" cy="1235708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A875DED-12E6-A7E3-A980-4F99B3953049}"/>
                  </a:ext>
                </a:extLst>
              </p:cNvPr>
              <p:cNvSpPr txBox="1"/>
              <p:nvPr/>
            </p:nvSpPr>
            <p:spPr>
              <a:xfrm>
                <a:off x="1702419" y="4260679"/>
                <a:ext cx="11452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200" b="1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Library Preparation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44B2656-9358-0AA7-6F94-A9BE38A8210C}"/>
                  </a:ext>
                </a:extLst>
              </p:cNvPr>
              <p:cNvSpPr txBox="1"/>
              <p:nvPr/>
            </p:nvSpPr>
            <p:spPr>
              <a:xfrm>
                <a:off x="1677765" y="4670517"/>
                <a:ext cx="1194558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sz="10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Fragmentation</a:t>
                </a:r>
              </a:p>
              <a:p>
                <a:pPr marL="171450" indent="-171450"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sz="10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Adapter ligation</a:t>
                </a:r>
              </a:p>
              <a:p>
                <a:pPr marL="171450" indent="-171450"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sz="10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LM-PCR</a:t>
                </a:r>
              </a:p>
              <a:p>
                <a:pPr marL="171450" indent="-171450"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sz="10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Quality control</a:t>
                </a:r>
              </a:p>
              <a:p>
                <a:pPr marL="171450" indent="-171450"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sz="10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Library pooling </a:t>
                </a:r>
              </a:p>
            </p:txBody>
          </p: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9A7C85F-2F1C-8AB0-16E1-59EC1BFD3817}"/>
                </a:ext>
              </a:extLst>
            </p:cNvPr>
            <p:cNvCxnSpPr/>
            <p:nvPr/>
          </p:nvCxnSpPr>
          <p:spPr>
            <a:xfrm flipV="1">
              <a:off x="6495370" y="3060233"/>
              <a:ext cx="345755" cy="4020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6D7C06C-3CF2-E99E-3FCE-F303C94F3E60}"/>
                </a:ext>
              </a:extLst>
            </p:cNvPr>
            <p:cNvCxnSpPr/>
            <p:nvPr/>
          </p:nvCxnSpPr>
          <p:spPr>
            <a:xfrm>
              <a:off x="6541255" y="1859185"/>
              <a:ext cx="345755" cy="41447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317701C-8581-5720-3C59-EAFAFB1F910F}"/>
                </a:ext>
              </a:extLst>
            </p:cNvPr>
            <p:cNvGrpSpPr/>
            <p:nvPr/>
          </p:nvGrpSpPr>
          <p:grpSpPr>
            <a:xfrm>
              <a:off x="6989614" y="2052162"/>
              <a:ext cx="1183726" cy="1094742"/>
              <a:chOff x="1615039" y="4363915"/>
              <a:chExt cx="1232631" cy="1147220"/>
            </a:xfrm>
          </p:grpSpPr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82E53B29-5DF8-E919-641B-2F8A9CC433A6}"/>
                  </a:ext>
                </a:extLst>
              </p:cNvPr>
              <p:cNvSpPr/>
              <p:nvPr/>
            </p:nvSpPr>
            <p:spPr>
              <a:xfrm>
                <a:off x="1615039" y="4371201"/>
                <a:ext cx="1232631" cy="1139934"/>
              </a:xfrm>
              <a:prstGeom prst="round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50E75E8-9146-17E1-D748-A5DBAF8F6136}"/>
                  </a:ext>
                </a:extLst>
              </p:cNvPr>
              <p:cNvSpPr txBox="1"/>
              <p:nvPr/>
            </p:nvSpPr>
            <p:spPr>
              <a:xfrm>
                <a:off x="1702419" y="4363915"/>
                <a:ext cx="11452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200" b="1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Sequencing</a:t>
                </a:r>
              </a:p>
            </p:txBody>
          </p: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B48553E-FF43-1B70-73A5-476DED90AF26}"/>
                </a:ext>
              </a:extLst>
            </p:cNvPr>
            <p:cNvCxnSpPr/>
            <p:nvPr/>
          </p:nvCxnSpPr>
          <p:spPr>
            <a:xfrm>
              <a:off x="7628663" y="3272352"/>
              <a:ext cx="0" cy="43834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CC29770-200E-1029-5FAF-363B961AA085}"/>
                </a:ext>
              </a:extLst>
            </p:cNvPr>
            <p:cNvGrpSpPr/>
            <p:nvPr/>
          </p:nvGrpSpPr>
          <p:grpSpPr>
            <a:xfrm>
              <a:off x="6698600" y="3807991"/>
              <a:ext cx="1864421" cy="877557"/>
              <a:chOff x="7092281" y="4392868"/>
              <a:chExt cx="1600118" cy="919624"/>
            </a:xfrm>
          </p:grpSpPr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C8A2ABDA-DA23-BA19-64EE-913866489F04}"/>
                  </a:ext>
                </a:extLst>
              </p:cNvPr>
              <p:cNvSpPr/>
              <p:nvPr/>
            </p:nvSpPr>
            <p:spPr>
              <a:xfrm>
                <a:off x="7101724" y="4429650"/>
                <a:ext cx="1590674" cy="868094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3175">
                <a:noFill/>
              </a:ln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43D8C88-60E3-70B4-E7A3-0B2CF647FEEC}"/>
                  </a:ext>
                </a:extLst>
              </p:cNvPr>
              <p:cNvSpPr txBox="1"/>
              <p:nvPr/>
            </p:nvSpPr>
            <p:spPr>
              <a:xfrm>
                <a:off x="7319714" y="4392868"/>
                <a:ext cx="11452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200" b="1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Data Analysis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9F31F71-E10E-C1F9-CC8E-158E4757FDAC}"/>
                  </a:ext>
                </a:extLst>
              </p:cNvPr>
              <p:cNvSpPr txBox="1"/>
              <p:nvPr/>
            </p:nvSpPr>
            <p:spPr>
              <a:xfrm>
                <a:off x="7092281" y="4604606"/>
                <a:ext cx="160011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sz="10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Raw data quality checks</a:t>
                </a:r>
              </a:p>
              <a:p>
                <a:pPr marL="171450" indent="-171450"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sz="10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Genome assembly (</a:t>
                </a:r>
                <a:r>
                  <a:rPr lang="en-GB" sz="1000" i="1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de novo </a:t>
                </a:r>
                <a:r>
                  <a:rPr lang="en-GB" sz="10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or reference mapping)</a:t>
                </a:r>
              </a:p>
              <a:p>
                <a:pPr marL="171450" indent="-171450"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sz="10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Genome quality checks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5A0199A-2F85-593D-B147-1F6D73207243}"/>
                </a:ext>
              </a:extLst>
            </p:cNvPr>
            <p:cNvGrpSpPr/>
            <p:nvPr/>
          </p:nvGrpSpPr>
          <p:grpSpPr>
            <a:xfrm>
              <a:off x="6872848" y="5319701"/>
              <a:ext cx="1536633" cy="877557"/>
              <a:chOff x="7092280" y="4437112"/>
              <a:chExt cx="1600118" cy="919624"/>
            </a:xfrm>
          </p:grpSpPr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11F95C88-140D-7106-B349-3E8ACE49E0B6}"/>
                  </a:ext>
                </a:extLst>
              </p:cNvPr>
              <p:cNvSpPr/>
              <p:nvPr/>
            </p:nvSpPr>
            <p:spPr>
              <a:xfrm>
                <a:off x="7101724" y="4444398"/>
                <a:ext cx="1590674" cy="912338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3175">
                <a:noFill/>
              </a:ln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63682D2-BB1D-2266-C03F-991430A23CB7}"/>
                  </a:ext>
                </a:extLst>
              </p:cNvPr>
              <p:cNvSpPr txBox="1"/>
              <p:nvPr/>
            </p:nvSpPr>
            <p:spPr>
              <a:xfrm>
                <a:off x="7319714" y="4437112"/>
                <a:ext cx="11452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200" b="1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Outputs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549A860-32B0-3450-3B78-FB574F66ACA0}"/>
                  </a:ext>
                </a:extLst>
              </p:cNvPr>
              <p:cNvSpPr txBox="1"/>
              <p:nvPr/>
            </p:nvSpPr>
            <p:spPr>
              <a:xfrm>
                <a:off x="7092280" y="4648850"/>
                <a:ext cx="152638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sz="10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Consensus sequence</a:t>
                </a:r>
              </a:p>
              <a:p>
                <a:pPr marL="171450" indent="-171450"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sz="10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Variant calls</a:t>
                </a:r>
              </a:p>
              <a:p>
                <a:pPr marL="171450" indent="-171450"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sz="10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Drug resistance report</a:t>
                </a:r>
              </a:p>
              <a:p>
                <a:pPr marL="171450" indent="-171450"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sz="10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Genotype / strain ID</a:t>
                </a:r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EEDDC13-EAE8-431F-FE5E-3D0F0DB41503}"/>
                </a:ext>
              </a:extLst>
            </p:cNvPr>
            <p:cNvCxnSpPr/>
            <p:nvPr/>
          </p:nvCxnSpPr>
          <p:spPr>
            <a:xfrm>
              <a:off x="7633387" y="4786149"/>
              <a:ext cx="0" cy="43834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B337F47-7C84-F271-D024-5676DC32E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3541" y="2479864"/>
              <a:ext cx="1077309" cy="568704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99E08C5-7B77-24E4-30DF-ACD233BDB07F}"/>
                </a:ext>
              </a:extLst>
            </p:cNvPr>
            <p:cNvGrpSpPr/>
            <p:nvPr/>
          </p:nvGrpSpPr>
          <p:grpSpPr>
            <a:xfrm>
              <a:off x="1678547" y="1887625"/>
              <a:ext cx="1043405" cy="1087789"/>
              <a:chOff x="1331640" y="4261875"/>
              <a:chExt cx="1086513" cy="1139934"/>
            </a:xfrm>
          </p:grpSpPr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62647AE3-9344-7271-337C-AB041977F2F3}"/>
                  </a:ext>
                </a:extLst>
              </p:cNvPr>
              <p:cNvSpPr/>
              <p:nvPr/>
            </p:nvSpPr>
            <p:spPr>
              <a:xfrm>
                <a:off x="1331640" y="4261875"/>
                <a:ext cx="1086513" cy="1139934"/>
              </a:xfrm>
              <a:prstGeom prst="round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white"/>
                  </a:solidFill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05066B3A-DB08-E795-7722-4A87B61A16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9958" y="4637817"/>
                <a:ext cx="689876" cy="689876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31B2CDC-ACDA-6411-2306-3D905C8ED64B}"/>
                  </a:ext>
                </a:extLst>
              </p:cNvPr>
              <p:cNvSpPr txBox="1"/>
              <p:nvPr/>
            </p:nvSpPr>
            <p:spPr>
              <a:xfrm>
                <a:off x="1361729" y="4296526"/>
                <a:ext cx="10263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200" b="1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Nucleic Acid Extraction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EE0CB3B-BDF8-5396-D4CA-91AF0683F087}"/>
                </a:ext>
              </a:extLst>
            </p:cNvPr>
            <p:cNvGrpSpPr/>
            <p:nvPr/>
          </p:nvGrpSpPr>
          <p:grpSpPr>
            <a:xfrm>
              <a:off x="467545" y="1965338"/>
              <a:ext cx="672413" cy="955625"/>
              <a:chOff x="672533" y="4426079"/>
              <a:chExt cx="700193" cy="1001434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4248314B-67C4-9CE4-C683-2EFA933EDCCD}"/>
                  </a:ext>
                </a:extLst>
              </p:cNvPr>
              <p:cNvSpPr/>
              <p:nvPr/>
            </p:nvSpPr>
            <p:spPr>
              <a:xfrm>
                <a:off x="672533" y="4426079"/>
                <a:ext cx="700193" cy="1001434"/>
              </a:xfrm>
              <a:prstGeom prst="round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white"/>
                  </a:solidFill>
                </a:endParaRPr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717234AE-C62E-AC44-5D20-AD380CADED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4979" y="4806662"/>
                <a:ext cx="495300" cy="490538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3EC9841-7524-193B-0C41-1E59DAD6C00C}"/>
                  </a:ext>
                </a:extLst>
              </p:cNvPr>
              <p:cNvSpPr txBox="1"/>
              <p:nvPr/>
            </p:nvSpPr>
            <p:spPr>
              <a:xfrm>
                <a:off x="694655" y="4485071"/>
                <a:ext cx="6559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200" b="1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Sample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864EB93-2ECC-D9E3-498B-754212ED37DC}"/>
                </a:ext>
              </a:extLst>
            </p:cNvPr>
            <p:cNvGrpSpPr/>
            <p:nvPr/>
          </p:nvGrpSpPr>
          <p:grpSpPr>
            <a:xfrm>
              <a:off x="3969329" y="2581156"/>
              <a:ext cx="2871796" cy="186043"/>
              <a:chOff x="3946773" y="2774947"/>
              <a:chExt cx="2990443" cy="194961"/>
            </a:xfrm>
          </p:grpSpPr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EA0CE30C-7DA5-72EC-458A-0DE63496B499}"/>
                  </a:ext>
                </a:extLst>
              </p:cNvPr>
              <p:cNvCxnSpPr/>
              <p:nvPr/>
            </p:nvCxnSpPr>
            <p:spPr>
              <a:xfrm>
                <a:off x="3952485" y="2774947"/>
                <a:ext cx="298473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65265D3-FAFE-EFA2-420F-622EA441EF63}"/>
                  </a:ext>
                </a:extLst>
              </p:cNvPr>
              <p:cNvCxnSpPr/>
              <p:nvPr/>
            </p:nvCxnSpPr>
            <p:spPr>
              <a:xfrm>
                <a:off x="3946773" y="2782228"/>
                <a:ext cx="0" cy="1876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7050D47-9CBA-5D38-44E8-AAAAB579749F}"/>
                </a:ext>
              </a:extLst>
            </p:cNvPr>
            <p:cNvGrpSpPr/>
            <p:nvPr/>
          </p:nvGrpSpPr>
          <p:grpSpPr>
            <a:xfrm>
              <a:off x="2200248" y="558264"/>
              <a:ext cx="1021978" cy="1204026"/>
              <a:chOff x="3946773" y="2774947"/>
              <a:chExt cx="2990443" cy="194961"/>
            </a:xfrm>
          </p:grpSpPr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6470F6FC-7DAD-8D5C-FFF0-A26B774D6478}"/>
                  </a:ext>
                </a:extLst>
              </p:cNvPr>
              <p:cNvCxnSpPr/>
              <p:nvPr/>
            </p:nvCxnSpPr>
            <p:spPr>
              <a:xfrm>
                <a:off x="3952485" y="2774947"/>
                <a:ext cx="298473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5E50D61-20B1-E2ED-9C27-20F74A0F9FFE}"/>
                  </a:ext>
                </a:extLst>
              </p:cNvPr>
              <p:cNvCxnSpPr/>
              <p:nvPr/>
            </p:nvCxnSpPr>
            <p:spPr>
              <a:xfrm>
                <a:off x="3946773" y="2782228"/>
                <a:ext cx="0" cy="1876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5ABEC5B-2C59-C9C0-021E-6DE380FCC381}"/>
                </a:ext>
              </a:extLst>
            </p:cNvPr>
            <p:cNvGrpSpPr/>
            <p:nvPr/>
          </p:nvGrpSpPr>
          <p:grpSpPr>
            <a:xfrm>
              <a:off x="3377499" y="188640"/>
              <a:ext cx="1292157" cy="751431"/>
              <a:chOff x="5102105" y="3618246"/>
              <a:chExt cx="1345542" cy="787452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00FB176B-8263-9026-6C2D-F64DA534E1F2}"/>
                  </a:ext>
                </a:extLst>
              </p:cNvPr>
              <p:cNvSpPr/>
              <p:nvPr/>
            </p:nvSpPr>
            <p:spPr>
              <a:xfrm>
                <a:off x="5102105" y="3654313"/>
                <a:ext cx="1330902" cy="75138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F4C0457-363A-B6E3-D03B-1C9E7CB645AE}"/>
                  </a:ext>
                </a:extLst>
              </p:cNvPr>
              <p:cNvSpPr txBox="1"/>
              <p:nvPr/>
            </p:nvSpPr>
            <p:spPr>
              <a:xfrm>
                <a:off x="5202251" y="3618246"/>
                <a:ext cx="11452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200" b="1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Target-specific Amplification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C1AC3A0-0B18-DC9C-14C3-E55CB1EA31F2}"/>
                  </a:ext>
                </a:extLst>
              </p:cNvPr>
              <p:cNvSpPr txBox="1"/>
              <p:nvPr/>
            </p:nvSpPr>
            <p:spPr>
              <a:xfrm>
                <a:off x="5102105" y="4005588"/>
                <a:ext cx="134554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sz="10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Using gene-specific primers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8349BBB-0884-5F5B-344A-B8AE29557065}"/>
                </a:ext>
              </a:extLst>
            </p:cNvPr>
            <p:cNvGrpSpPr/>
            <p:nvPr/>
          </p:nvGrpSpPr>
          <p:grpSpPr>
            <a:xfrm rot="5400000">
              <a:off x="5057003" y="276147"/>
              <a:ext cx="508730" cy="1072966"/>
              <a:chOff x="3946773" y="2774947"/>
              <a:chExt cx="2990443" cy="194961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69E9BAF-0E7C-107A-667D-5520A47A2A1D}"/>
                  </a:ext>
                </a:extLst>
              </p:cNvPr>
              <p:cNvCxnSpPr/>
              <p:nvPr/>
            </p:nvCxnSpPr>
            <p:spPr>
              <a:xfrm>
                <a:off x="3952485" y="2774947"/>
                <a:ext cx="298473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DFE70A0-3ED7-ED30-A541-32C82F319CE5}"/>
                  </a:ext>
                </a:extLst>
              </p:cNvPr>
              <p:cNvCxnSpPr/>
              <p:nvPr/>
            </p:nvCxnSpPr>
            <p:spPr>
              <a:xfrm>
                <a:off x="3946773" y="2782228"/>
                <a:ext cx="0" cy="1876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73CC9AEC-06A9-4004-AA71-22A1E743807C}"/>
              </a:ext>
            </a:extLst>
          </p:cNvPr>
          <p:cNvSpPr txBox="1"/>
          <p:nvPr/>
        </p:nvSpPr>
        <p:spPr>
          <a:xfrm>
            <a:off x="3176972" y="3423498"/>
            <a:ext cx="2239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“Metagenomic”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EE804A-C710-EEC3-3826-4708D59C9A66}"/>
              </a:ext>
            </a:extLst>
          </p:cNvPr>
          <p:cNvSpPr txBox="1"/>
          <p:nvPr/>
        </p:nvSpPr>
        <p:spPr>
          <a:xfrm>
            <a:off x="5218330" y="4468675"/>
            <a:ext cx="24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“Sequence Capture”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C85604B-86E3-55D5-0B97-4B6B91649D12}"/>
              </a:ext>
            </a:extLst>
          </p:cNvPr>
          <p:cNvSpPr txBox="1"/>
          <p:nvPr/>
        </p:nvSpPr>
        <p:spPr>
          <a:xfrm>
            <a:off x="6305287" y="333082"/>
            <a:ext cx="1657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“Amplicon”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D82B3256-8532-F5A5-5A88-15D12D50E330}"/>
              </a:ext>
            </a:extLst>
          </p:cNvPr>
          <p:cNvSpPr/>
          <p:nvPr/>
        </p:nvSpPr>
        <p:spPr>
          <a:xfrm>
            <a:off x="7944648" y="5239809"/>
            <a:ext cx="2533758" cy="13039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4BC82DE-36A8-61DA-5CEF-F8082DC7CFC8}"/>
              </a:ext>
            </a:extLst>
          </p:cNvPr>
          <p:cNvSpPr/>
          <p:nvPr/>
        </p:nvSpPr>
        <p:spPr>
          <a:xfrm>
            <a:off x="7980023" y="3755833"/>
            <a:ext cx="2533758" cy="13039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87F6DFF-5EEC-8F23-981D-016A902A45AC}"/>
              </a:ext>
            </a:extLst>
          </p:cNvPr>
          <p:cNvSpPr txBox="1"/>
          <p:nvPr/>
        </p:nvSpPr>
        <p:spPr>
          <a:xfrm>
            <a:off x="1345674" y="5606312"/>
            <a:ext cx="62998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Mbisa JL &amp; Tedder RS. </a:t>
            </a:r>
            <a:r>
              <a:rPr lang="en-GB" sz="1600" i="1" dirty="0"/>
              <a:t>Bull. R.C. Path.</a:t>
            </a:r>
            <a:r>
              <a:rPr lang="en-GB" sz="1600" dirty="0"/>
              <a:t> (July 2016)</a:t>
            </a:r>
          </a:p>
        </p:txBody>
      </p:sp>
    </p:spTree>
    <p:extLst>
      <p:ext uri="{BB962C8B-B14F-4D97-AF65-F5344CB8AC3E}">
        <p14:creationId xmlns:p14="http://schemas.microsoft.com/office/powerpoint/2010/main" val="10602477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3F745-CDCA-964B-CAD9-BF415425F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Technical pitfalls – Hexamer priming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02ACD0-7A19-D0C0-00D4-4F18B2EA5F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485FA4-E085-C6A6-4557-94B7F5FB60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40</a:t>
            </a:fld>
            <a:endParaRPr lang="en-GB" sz="1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6AEFA7D-24CB-BD28-8BE2-25E652123D66}"/>
              </a:ext>
            </a:extLst>
          </p:cNvPr>
          <p:cNvGrpSpPr/>
          <p:nvPr/>
        </p:nvGrpSpPr>
        <p:grpSpPr>
          <a:xfrm>
            <a:off x="1523641" y="1869579"/>
            <a:ext cx="9144719" cy="3211175"/>
            <a:chOff x="6499" y="2758430"/>
            <a:chExt cx="9144719" cy="3211175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08E5A6CC-7561-709E-B861-608E4731EA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705"/>
            <a:stretch/>
          </p:blipFill>
          <p:spPr bwMode="auto">
            <a:xfrm>
              <a:off x="6499" y="2758430"/>
              <a:ext cx="4628944" cy="2429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C26422BF-CF2B-415B-9715-40641731D8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19959"/>
            <a:stretch/>
          </p:blipFill>
          <p:spPr bwMode="auto">
            <a:xfrm>
              <a:off x="4536870" y="2758430"/>
              <a:ext cx="4614348" cy="2429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1A4757-C104-711F-05E4-3F33F1F797D7}"/>
                </a:ext>
              </a:extLst>
            </p:cNvPr>
            <p:cNvSpPr txBox="1"/>
            <p:nvPr/>
          </p:nvSpPr>
          <p:spPr>
            <a:xfrm>
              <a:off x="196735" y="5230941"/>
              <a:ext cx="42484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The position of the minority variant nucleotide (red line) is evenly distributed along the read lengths</a:t>
              </a:r>
            </a:p>
            <a:p>
              <a:r>
                <a:rPr lang="en-GB" sz="1400" dirty="0"/>
                <a:t>(as is the majority variant in blue)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E45627-2606-4A74-3D1B-369CA46150CE}"/>
                </a:ext>
              </a:extLst>
            </p:cNvPr>
            <p:cNvSpPr txBox="1"/>
            <p:nvPr/>
          </p:nvSpPr>
          <p:spPr>
            <a:xfrm>
              <a:off x="4659640" y="5274511"/>
              <a:ext cx="43688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100% of the minority variants are within 7% (10nt) of a read terminus – artefact from insert-priming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06F5ED6-B30C-476C-57B0-44DC42586CDB}"/>
              </a:ext>
            </a:extLst>
          </p:cNvPr>
          <p:cNvSpPr txBox="1"/>
          <p:nvPr/>
        </p:nvSpPr>
        <p:spPr>
          <a:xfrm>
            <a:off x="7069874" y="5832666"/>
            <a:ext cx="4103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/>
              <a:t>UKHSA (unpublished)</a:t>
            </a:r>
          </a:p>
        </p:txBody>
      </p:sp>
    </p:spTree>
    <p:extLst>
      <p:ext uri="{BB962C8B-B14F-4D97-AF65-F5344CB8AC3E}">
        <p14:creationId xmlns:p14="http://schemas.microsoft.com/office/powerpoint/2010/main" val="30901099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3F745-CDCA-964B-CAD9-BF415425F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Technical pitfalls – Product degradation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02ACD0-7A19-D0C0-00D4-4F18B2EA5F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485FA4-E085-C6A6-4557-94B7F5FB60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41</a:t>
            </a:fld>
            <a:endParaRPr lang="en-GB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6F5ED6-B30C-476C-57B0-44DC42586CDB}"/>
              </a:ext>
            </a:extLst>
          </p:cNvPr>
          <p:cNvSpPr txBox="1"/>
          <p:nvPr/>
        </p:nvSpPr>
        <p:spPr>
          <a:xfrm>
            <a:off x="7069874" y="5832666"/>
            <a:ext cx="4103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/>
              <a:t>UKHSA (unpublished)</a:t>
            </a:r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7B43DCE0-4E54-F3B3-5386-59F89EFE831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57313" y="1754724"/>
            <a:ext cx="6041142" cy="33485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768576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3F745-CDCA-964B-CAD9-BF415425F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Technical pitfalls – Product degradation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02ACD0-7A19-D0C0-00D4-4F18B2EA5F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485FA4-E085-C6A6-4557-94B7F5FB60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42</a:t>
            </a:fld>
            <a:endParaRPr lang="en-GB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6F5ED6-B30C-476C-57B0-44DC42586CDB}"/>
              </a:ext>
            </a:extLst>
          </p:cNvPr>
          <p:cNvSpPr txBox="1"/>
          <p:nvPr/>
        </p:nvSpPr>
        <p:spPr>
          <a:xfrm>
            <a:off x="7069874" y="5832666"/>
            <a:ext cx="4103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/>
              <a:t>UKHSA (unpublished)</a:t>
            </a:r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959AF906-BB6C-40C0-B368-078B9C7AE9C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07668" y="1752491"/>
            <a:ext cx="5976664" cy="335301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649873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3F745-CDCA-964B-CAD9-BF415425F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Technical pitfalls – Product degradation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41B3B-3A22-07B5-8FD0-FC6771649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Much investigation revealed context-specific conversion of dinucleotides</a:t>
            </a:r>
          </a:p>
          <a:p>
            <a:pPr marL="0" lvl="2" indent="0">
              <a:buNone/>
            </a:pPr>
            <a:r>
              <a:rPr lang="en-US" dirty="0"/>
              <a:t>	</a:t>
            </a:r>
            <a:r>
              <a:rPr lang="en-GB" dirty="0"/>
              <a:t>Y</a:t>
            </a:r>
            <a:r>
              <a:rPr lang="en-GB" b="1" dirty="0">
                <a:solidFill>
                  <a:srgbClr val="FF0000"/>
                </a:solidFill>
              </a:rPr>
              <a:t>C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Y</a:t>
            </a:r>
            <a:r>
              <a:rPr lang="en-GB" b="1" dirty="0">
                <a:solidFill>
                  <a:srgbClr val="FF0000"/>
                </a:solidFill>
                <a:sym typeface="Wingdings" panose="05000000000000000000" pitchFamily="2" charset="2"/>
              </a:rPr>
              <a:t>A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pPr marL="0" lvl="2" indent="0">
              <a:buNone/>
            </a:pPr>
            <a:r>
              <a:rPr lang="en-GB" dirty="0">
                <a:sym typeface="Wingdings" panose="05000000000000000000" pitchFamily="2" charset="2"/>
              </a:rPr>
              <a:t>	</a:t>
            </a:r>
            <a:r>
              <a:rPr lang="en-GB" b="1" dirty="0">
                <a:solidFill>
                  <a:srgbClr val="FF0000"/>
                </a:solidFill>
                <a:sym typeface="Wingdings" panose="05000000000000000000" pitchFamily="2" charset="2"/>
              </a:rPr>
              <a:t>G</a:t>
            </a:r>
            <a:r>
              <a:rPr lang="en-GB" dirty="0">
                <a:sym typeface="Wingdings" panose="05000000000000000000" pitchFamily="2" charset="2"/>
              </a:rPr>
              <a:t>R  </a:t>
            </a:r>
            <a:r>
              <a:rPr lang="en-GB" b="1" dirty="0">
                <a:solidFill>
                  <a:srgbClr val="FF0000"/>
                </a:solidFill>
                <a:sym typeface="Wingdings" panose="05000000000000000000" pitchFamily="2" charset="2"/>
              </a:rPr>
              <a:t>T</a:t>
            </a:r>
            <a:r>
              <a:rPr lang="en-GB" dirty="0">
                <a:sym typeface="Wingdings" panose="05000000000000000000" pitchFamily="2" charset="2"/>
              </a:rPr>
              <a:t>R</a:t>
            </a:r>
          </a:p>
          <a:p>
            <a:r>
              <a:rPr lang="en-GB" sz="2000" dirty="0">
                <a:sym typeface="Wingdings" panose="05000000000000000000" pitchFamily="2" charset="2"/>
              </a:rPr>
              <a:t>The frequency of converted bases is proportional to the time spent at 4</a:t>
            </a:r>
            <a:r>
              <a:rPr lang="en-GB" sz="2000" baseline="30000" dirty="0">
                <a:latin typeface="Arial"/>
                <a:cs typeface="Arial"/>
                <a:sym typeface="Wingdings" panose="05000000000000000000" pitchFamily="2" charset="2"/>
              </a:rPr>
              <a:t>o</a:t>
            </a:r>
            <a:r>
              <a:rPr lang="en-GB" sz="2000" dirty="0">
                <a:latin typeface="Arial"/>
                <a:cs typeface="Arial"/>
                <a:sym typeface="Wingdings" panose="05000000000000000000" pitchFamily="2" charset="2"/>
              </a:rPr>
              <a:t>C</a:t>
            </a: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02ACD0-7A19-D0C0-00D4-4F18B2EA5F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485FA4-E085-C6A6-4557-94B7F5FB60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43</a:t>
            </a:fld>
            <a:endParaRPr lang="en-GB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6F5ED6-B30C-476C-57B0-44DC42586CDB}"/>
              </a:ext>
            </a:extLst>
          </p:cNvPr>
          <p:cNvSpPr txBox="1"/>
          <p:nvPr/>
        </p:nvSpPr>
        <p:spPr>
          <a:xfrm>
            <a:off x="7069874" y="5832666"/>
            <a:ext cx="4103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/>
              <a:t>UKHSA (unpublished)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565FEB78-A32D-02AA-06ED-D63330A6875C}"/>
              </a:ext>
            </a:extLst>
          </p:cNvPr>
          <p:cNvSpPr/>
          <p:nvPr/>
        </p:nvSpPr>
        <p:spPr>
          <a:xfrm>
            <a:off x="2892229" y="2097502"/>
            <a:ext cx="144016" cy="720080"/>
          </a:xfrm>
          <a:prstGeom prst="rightBrace">
            <a:avLst>
              <a:gd name="adj1" fmla="val 447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56329-A576-81EF-C945-800282EAEE31}"/>
              </a:ext>
            </a:extLst>
          </p:cNvPr>
          <p:cNvSpPr txBox="1"/>
          <p:nvPr/>
        </p:nvSpPr>
        <p:spPr>
          <a:xfrm>
            <a:off x="3036245" y="2244143"/>
            <a:ext cx="7349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previously only seen in sonicated fragments – Costello </a:t>
            </a:r>
            <a:r>
              <a:rPr lang="en-GB" i="1" dirty="0"/>
              <a:t>et al</a:t>
            </a:r>
            <a:r>
              <a:rPr lang="en-GB" dirty="0"/>
              <a:t>. NAR 2013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BAF037A4-59DF-C831-3F80-F3A0B9066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095" y="3452769"/>
            <a:ext cx="4621212" cy="2549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685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3F745-CDCA-964B-CAD9-BF415425F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Technical pitfalls – Contamination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41B3B-3A22-07B5-8FD0-FC6771649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GB" b="1" dirty="0"/>
              <a:t>“Sequences not belonging to that sample present in the FASTQ set”</a:t>
            </a:r>
          </a:p>
          <a:p>
            <a:pPr marL="0" lvl="1" indent="0">
              <a:buNone/>
            </a:pPr>
            <a:endParaRPr lang="en-GB" b="1" dirty="0"/>
          </a:p>
          <a:p>
            <a:pPr marL="342900" lvl="1" indent="-342900"/>
            <a:r>
              <a:rPr lang="en-GB" dirty="0"/>
              <a:t>Index-switching</a:t>
            </a:r>
          </a:p>
          <a:p>
            <a:pPr marL="557212" lvl="3" indent="-285750"/>
            <a:r>
              <a:rPr lang="en-GB" dirty="0"/>
              <a:t>Occurs during library prep / sequencing</a:t>
            </a:r>
          </a:p>
          <a:p>
            <a:pPr marL="557212" lvl="3" indent="-285750"/>
            <a:endParaRPr lang="en-GB" dirty="0"/>
          </a:p>
          <a:p>
            <a:pPr marL="342900" lvl="2" indent="-342900"/>
            <a:r>
              <a:rPr lang="en-GB" dirty="0"/>
              <a:t>Laboratory contamination</a:t>
            </a:r>
          </a:p>
          <a:p>
            <a:pPr marL="557212" lvl="3" indent="-285750"/>
            <a:r>
              <a:rPr lang="en-GB" dirty="0"/>
              <a:t>Similar to PCR</a:t>
            </a:r>
          </a:p>
          <a:p>
            <a:pPr marL="557212" lvl="3" indent="-285750"/>
            <a:r>
              <a:rPr lang="en-GB" dirty="0"/>
              <a:t>Spatial and temporal separation of work areas</a:t>
            </a:r>
          </a:p>
          <a:p>
            <a:pPr marL="557212" lvl="3" indent="-285750"/>
            <a:r>
              <a:rPr lang="en-GB" dirty="0"/>
              <a:t>Rotation of adapters</a:t>
            </a:r>
          </a:p>
          <a:p>
            <a:pPr marL="557212" lvl="3" indent="-285750"/>
            <a:r>
              <a:rPr lang="en-GB" dirty="0"/>
              <a:t>Robotics</a:t>
            </a:r>
          </a:p>
          <a:p>
            <a:pPr marL="557212" lvl="3" indent="-285750"/>
            <a:r>
              <a:rPr lang="en-GB" dirty="0"/>
              <a:t>Rotation of control positions</a:t>
            </a:r>
          </a:p>
          <a:p>
            <a:pPr marL="557212" lvl="3" indent="-285750"/>
            <a:r>
              <a:rPr lang="en-GB" dirty="0"/>
              <a:t>Alternation of template types</a:t>
            </a:r>
          </a:p>
          <a:p>
            <a:pPr marL="147637" lvl="2" indent="-285750"/>
            <a:endParaRPr lang="en-GB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02ACD0-7A19-D0C0-00D4-4F18B2EA5F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485FA4-E085-C6A6-4557-94B7F5FB60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44</a:t>
            </a:fld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2419844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3F745-CDCA-964B-CAD9-BF415425F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Technical pitfalls – Bioinformatics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41B3B-3A22-07B5-8FD0-FC6771649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lnSpc>
                <a:spcPct val="110000"/>
              </a:lnSpc>
            </a:pPr>
            <a:r>
              <a:rPr lang="en-GB" dirty="0"/>
              <a:t>Synthetic FASTQ datasets</a:t>
            </a:r>
          </a:p>
          <a:p>
            <a:pPr marL="557212" lvl="3" indent="-285750">
              <a:lnSpc>
                <a:spcPct val="110000"/>
              </a:lnSpc>
            </a:pPr>
            <a:r>
              <a:rPr lang="en-GB" dirty="0"/>
              <a:t>HIV quasi-species generation</a:t>
            </a:r>
          </a:p>
          <a:p>
            <a:pPr marL="728662" lvl="4" indent="0">
              <a:lnSpc>
                <a:spcPct val="110000"/>
              </a:lnSpc>
              <a:buNone/>
            </a:pPr>
            <a:r>
              <a:rPr lang="en-GB" dirty="0"/>
              <a:t>Adapted from Pandit A &amp; de Boer R, Retrovirology 2014 11(1):56</a:t>
            </a:r>
          </a:p>
          <a:p>
            <a:pPr marL="557212" lvl="3" indent="-285750">
              <a:lnSpc>
                <a:spcPct val="110000"/>
              </a:lnSpc>
            </a:pPr>
            <a:r>
              <a:rPr lang="en-GB" dirty="0"/>
              <a:t>FASTQ generation using empirical error profiles / quality scores</a:t>
            </a:r>
          </a:p>
          <a:p>
            <a:pPr marL="719137" lvl="4" indent="0">
              <a:lnSpc>
                <a:spcPct val="110000"/>
              </a:lnSpc>
              <a:buNone/>
            </a:pPr>
            <a:r>
              <a:rPr lang="en-GB" dirty="0"/>
              <a:t>ART - Huang W, </a:t>
            </a:r>
            <a:r>
              <a:rPr lang="en-GB" i="1" dirty="0"/>
              <a:t>et al</a:t>
            </a:r>
            <a:r>
              <a:rPr lang="en-GB" dirty="0"/>
              <a:t>. Bioinformatics 2012 28(4):593-4</a:t>
            </a:r>
          </a:p>
          <a:p>
            <a:pPr marL="342900" lvl="2" indent="-342900">
              <a:lnSpc>
                <a:spcPct val="110000"/>
              </a:lnSpc>
            </a:pPr>
            <a:r>
              <a:rPr lang="en-GB" dirty="0"/>
              <a:t>Two pre-production pipelines tested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02ACD0-7A19-D0C0-00D4-4F18B2EA5F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485FA4-E085-C6A6-4557-94B7F5FB60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45</a:t>
            </a:fld>
            <a:endParaRPr lang="en-GB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409FE8-6844-4A22-0776-EFC85DB20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0252" y="3772164"/>
            <a:ext cx="2239464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A72891-AC2C-F231-B424-6E6D50A5C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064" y="1539218"/>
            <a:ext cx="1982010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32245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3F745-CDCA-964B-CAD9-BF415425F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Technical pitfalls – Bioinformatics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02ACD0-7A19-D0C0-00D4-4F18B2EA5F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485FA4-E085-C6A6-4557-94B7F5FB60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46</a:t>
            </a:fld>
            <a:endParaRPr lang="en-GB" sz="1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D84D784-5973-66E5-B702-CA199046F8A2}"/>
              </a:ext>
            </a:extLst>
          </p:cNvPr>
          <p:cNvGrpSpPr/>
          <p:nvPr/>
        </p:nvGrpSpPr>
        <p:grpSpPr>
          <a:xfrm>
            <a:off x="2641256" y="1469867"/>
            <a:ext cx="6966686" cy="3918267"/>
            <a:chOff x="933962" y="2002631"/>
            <a:chExt cx="6966686" cy="391826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20B9B02-1D8A-D1A2-7A78-09F697E5C077}"/>
                </a:ext>
              </a:extLst>
            </p:cNvPr>
            <p:cNvCxnSpPr>
              <a:cxnSpLocks/>
            </p:cNvCxnSpPr>
            <p:nvPr/>
          </p:nvCxnSpPr>
          <p:spPr>
            <a:xfrm>
              <a:off x="2070121" y="5751621"/>
              <a:ext cx="5004261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17439A6-0279-A0A9-0C12-2CB4B74AB3D6}"/>
                </a:ext>
              </a:extLst>
            </p:cNvPr>
            <p:cNvSpPr txBox="1"/>
            <p:nvPr/>
          </p:nvSpPr>
          <p:spPr>
            <a:xfrm>
              <a:off x="3545499" y="5582344"/>
              <a:ext cx="205350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Expected frequency</a:t>
              </a:r>
            </a:p>
          </p:txBody>
        </p:sp>
        <p:pic>
          <p:nvPicPr>
            <p:cNvPr id="11" name="Picture 12">
              <a:extLst>
                <a:ext uri="{FF2B5EF4-FFF2-40B4-BE49-F238E27FC236}">
                  <a16:creationId xmlns:a16="http://schemas.microsoft.com/office/drawing/2014/main" id="{38AC0563-9054-AE5E-3BB7-BF697348C7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6580" y="2002631"/>
              <a:ext cx="2497835" cy="355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79142A4-905D-5428-46D9-D677EB011E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4016" y="2305980"/>
              <a:ext cx="1" cy="3253836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3053C6-F7F3-8AD5-4C8E-4CF598A9B59F}"/>
                </a:ext>
              </a:extLst>
            </p:cNvPr>
            <p:cNvSpPr txBox="1"/>
            <p:nvPr/>
          </p:nvSpPr>
          <p:spPr>
            <a:xfrm rot="16200000">
              <a:off x="-108760" y="3732843"/>
              <a:ext cx="2485553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Reported frequency</a:t>
              </a:r>
            </a:p>
          </p:txBody>
        </p:sp>
        <p:pic>
          <p:nvPicPr>
            <p:cNvPr id="14" name="Picture 10">
              <a:extLst>
                <a:ext uri="{FF2B5EF4-FFF2-40B4-BE49-F238E27FC236}">
                  <a16:creationId xmlns:a16="http://schemas.microsoft.com/office/drawing/2014/main" id="{96791C30-FDF8-AEDA-F010-834EC4C85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4061" y="2002632"/>
              <a:ext cx="2356587" cy="3557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188D8685-1FDA-A48E-8D83-DB55F8BF80E2}"/>
                </a:ext>
              </a:extLst>
            </p:cNvPr>
            <p:cNvSpPr/>
            <p:nvPr/>
          </p:nvSpPr>
          <p:spPr>
            <a:xfrm>
              <a:off x="2142129" y="4196190"/>
              <a:ext cx="216024" cy="1161000"/>
            </a:xfrm>
            <a:prstGeom prst="rightBrace">
              <a:avLst>
                <a:gd name="adj1" fmla="val 45499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C373D2DC-4E08-9B53-BA76-0996E2121746}"/>
                </a:ext>
              </a:extLst>
            </p:cNvPr>
            <p:cNvSpPr/>
            <p:nvPr/>
          </p:nvSpPr>
          <p:spPr>
            <a:xfrm flipH="1">
              <a:off x="5436049" y="4196190"/>
              <a:ext cx="216024" cy="891000"/>
            </a:xfrm>
            <a:prstGeom prst="rightBrace">
              <a:avLst>
                <a:gd name="adj1" fmla="val 45499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27912AE-01E7-D03A-DFAB-CAB0EB42ABC2}"/>
                </a:ext>
              </a:extLst>
            </p:cNvPr>
            <p:cNvGrpSpPr/>
            <p:nvPr/>
          </p:nvGrpSpPr>
          <p:grpSpPr>
            <a:xfrm>
              <a:off x="2452000" y="3660758"/>
              <a:ext cx="3266238" cy="1111541"/>
              <a:chOff x="2650684" y="2522372"/>
              <a:chExt cx="3266238" cy="1111541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00F0FA-C014-4ADC-17D4-68A33FFAFCB4}"/>
                  </a:ext>
                </a:extLst>
              </p:cNvPr>
              <p:cNvSpPr txBox="1"/>
              <p:nvPr/>
            </p:nvSpPr>
            <p:spPr>
              <a:xfrm>
                <a:off x="4388940" y="2522372"/>
                <a:ext cx="15279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/>
                  <a:t>False +ve</a:t>
                </a:r>
              </a:p>
            </p:txBody>
          </p:sp>
          <p:sp>
            <p:nvSpPr>
              <p:cNvPr id="19" name="Down Arrow 30">
                <a:extLst>
                  <a:ext uri="{FF2B5EF4-FFF2-40B4-BE49-F238E27FC236}">
                    <a16:creationId xmlns:a16="http://schemas.microsoft.com/office/drawing/2014/main" id="{6B4CFF67-2359-6090-7DB5-F2CEF8D1F7D6}"/>
                  </a:ext>
                </a:extLst>
              </p:cNvPr>
              <p:cNvSpPr/>
              <p:nvPr/>
            </p:nvSpPr>
            <p:spPr>
              <a:xfrm rot="3583926">
                <a:off x="3443176" y="2312593"/>
                <a:ext cx="216024" cy="1801008"/>
              </a:xfrm>
              <a:prstGeom prst="downArrow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Down Arrow 31">
                <a:extLst>
                  <a:ext uri="{FF2B5EF4-FFF2-40B4-BE49-F238E27FC236}">
                    <a16:creationId xmlns:a16="http://schemas.microsoft.com/office/drawing/2014/main" id="{156D6F17-EF07-1C5F-0F3A-C6B5FF116D75}"/>
                  </a:ext>
                </a:extLst>
              </p:cNvPr>
              <p:cNvSpPr/>
              <p:nvPr/>
            </p:nvSpPr>
            <p:spPr>
              <a:xfrm rot="19453459">
                <a:off x="5100246" y="2931835"/>
                <a:ext cx="288032" cy="702078"/>
              </a:xfrm>
              <a:prstGeom prst="downArrow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88E3D1F-CC9C-D6B3-6031-0E46E2E6E67B}"/>
              </a:ext>
            </a:extLst>
          </p:cNvPr>
          <p:cNvSpPr txBox="1"/>
          <p:nvPr/>
        </p:nvSpPr>
        <p:spPr>
          <a:xfrm>
            <a:off x="7069874" y="5832666"/>
            <a:ext cx="4103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/>
              <a:t>UKHSA (unpublished)</a:t>
            </a:r>
          </a:p>
        </p:txBody>
      </p:sp>
    </p:spTree>
    <p:extLst>
      <p:ext uri="{BB962C8B-B14F-4D97-AF65-F5344CB8AC3E}">
        <p14:creationId xmlns:p14="http://schemas.microsoft.com/office/powerpoint/2010/main" val="9235738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CF6FF-A222-84BF-95E8-076891B86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Validation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8994AA-52E2-3AC2-DDBA-A0F4B00A74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511B2B-D062-3627-126F-C9B6A4447D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47</a:t>
            </a:fld>
            <a:endParaRPr lang="en-GB" sz="1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81F90C8-7832-4F9E-279F-706664452E76}"/>
              </a:ext>
            </a:extLst>
          </p:cNvPr>
          <p:cNvGrpSpPr/>
          <p:nvPr/>
        </p:nvGrpSpPr>
        <p:grpSpPr>
          <a:xfrm>
            <a:off x="2325104" y="1979264"/>
            <a:ext cx="7541792" cy="2899473"/>
            <a:chOff x="878632" y="1951685"/>
            <a:chExt cx="7541792" cy="2899473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C09AC2E-CF42-B2F7-B803-1A1A05106CD5}"/>
                </a:ext>
              </a:extLst>
            </p:cNvPr>
            <p:cNvSpPr/>
            <p:nvPr/>
          </p:nvSpPr>
          <p:spPr>
            <a:xfrm>
              <a:off x="878632" y="1961972"/>
              <a:ext cx="2378546" cy="810000"/>
            </a:xfrm>
            <a:prstGeom prst="roundRect">
              <a:avLst/>
            </a:prstGeom>
            <a:solidFill>
              <a:srgbClr val="D7E4B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ysClr val="windowText" lastClr="000000"/>
                  </a:solidFill>
                </a:rPr>
                <a:t>Sample type</a:t>
              </a:r>
            </a:p>
          </p:txBody>
        </p:sp>
        <p:sp>
          <p:nvSpPr>
            <p:cNvPr id="8" name="Rounded Rectangle 8">
              <a:extLst>
                <a:ext uri="{FF2B5EF4-FFF2-40B4-BE49-F238E27FC236}">
                  <a16:creationId xmlns:a16="http://schemas.microsoft.com/office/drawing/2014/main" id="{31BFF964-4CA2-5609-B66E-C4AA2AC6C52B}"/>
                </a:ext>
              </a:extLst>
            </p:cNvPr>
            <p:cNvSpPr/>
            <p:nvPr/>
          </p:nvSpPr>
          <p:spPr>
            <a:xfrm>
              <a:off x="3491717" y="1961972"/>
              <a:ext cx="2378546" cy="810000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ysClr val="windowText" lastClr="000000"/>
                  </a:solidFill>
                </a:rPr>
                <a:t>Extraction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62FD703-AB2D-9F99-C550-36739927C9B3}"/>
                </a:ext>
              </a:extLst>
            </p:cNvPr>
            <p:cNvGrpSpPr/>
            <p:nvPr/>
          </p:nvGrpSpPr>
          <p:grpSpPr>
            <a:xfrm>
              <a:off x="6104801" y="1951685"/>
              <a:ext cx="2315622" cy="810158"/>
              <a:chOff x="5765721" y="1867171"/>
              <a:chExt cx="2315622" cy="1080211"/>
            </a:xfrm>
          </p:grpSpPr>
          <p:sp>
            <p:nvSpPr>
              <p:cNvPr id="24" name="Rounded Rectangle 10">
                <a:extLst>
                  <a:ext uri="{FF2B5EF4-FFF2-40B4-BE49-F238E27FC236}">
                    <a16:creationId xmlns:a16="http://schemas.microsoft.com/office/drawing/2014/main" id="{AD4CF977-1899-AF5C-F658-648DAAEB29D2}"/>
                  </a:ext>
                </a:extLst>
              </p:cNvPr>
              <p:cNvSpPr/>
              <p:nvPr/>
            </p:nvSpPr>
            <p:spPr>
              <a:xfrm>
                <a:off x="5765721" y="1867382"/>
                <a:ext cx="1080000" cy="1080000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>
                    <a:solidFill>
                      <a:sysClr val="windowText" lastClr="000000"/>
                    </a:solidFill>
                  </a:rPr>
                  <a:t>(RT)</a:t>
                </a:r>
              </a:p>
            </p:txBody>
          </p:sp>
          <p:sp>
            <p:nvSpPr>
              <p:cNvPr id="25" name="Rounded Rectangle 11">
                <a:extLst>
                  <a:ext uri="{FF2B5EF4-FFF2-40B4-BE49-F238E27FC236}">
                    <a16:creationId xmlns:a16="http://schemas.microsoft.com/office/drawing/2014/main" id="{7036596A-EEF9-7DB9-DC46-515B3D8DA347}"/>
                  </a:ext>
                </a:extLst>
              </p:cNvPr>
              <p:cNvSpPr/>
              <p:nvPr/>
            </p:nvSpPr>
            <p:spPr>
              <a:xfrm>
                <a:off x="6845721" y="1867171"/>
                <a:ext cx="1235622" cy="10800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/>
                  <a:t>(PCR)</a:t>
                </a:r>
              </a:p>
            </p:txBody>
          </p:sp>
        </p:grpSp>
        <p:sp>
          <p:nvSpPr>
            <p:cNvPr id="10" name="Rounded Rectangle 12">
              <a:extLst>
                <a:ext uri="{FF2B5EF4-FFF2-40B4-BE49-F238E27FC236}">
                  <a16:creationId xmlns:a16="http://schemas.microsoft.com/office/drawing/2014/main" id="{26DA3BD3-0EBF-7141-27F0-B4E569E23081}"/>
                </a:ext>
              </a:extLst>
            </p:cNvPr>
            <p:cNvSpPr/>
            <p:nvPr/>
          </p:nvSpPr>
          <p:spPr>
            <a:xfrm>
              <a:off x="6104801" y="2996500"/>
              <a:ext cx="2315622" cy="810000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/>
                <a:t>Library prep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24B84E0-00CD-54A6-12CB-00345DD1E921}"/>
                </a:ext>
              </a:extLst>
            </p:cNvPr>
            <p:cNvGrpSpPr/>
            <p:nvPr/>
          </p:nvGrpSpPr>
          <p:grpSpPr>
            <a:xfrm>
              <a:off x="878633" y="4041158"/>
              <a:ext cx="7541791" cy="810000"/>
              <a:chOff x="539552" y="4653136"/>
              <a:chExt cx="7541791" cy="1080000"/>
            </a:xfrm>
          </p:grpSpPr>
          <p:sp>
            <p:nvSpPr>
              <p:cNvPr id="21" name="Rounded Rectangle 14">
                <a:extLst>
                  <a:ext uri="{FF2B5EF4-FFF2-40B4-BE49-F238E27FC236}">
                    <a16:creationId xmlns:a16="http://schemas.microsoft.com/office/drawing/2014/main" id="{37118823-E35E-7A68-3249-F47D7815EA80}"/>
                  </a:ext>
                </a:extLst>
              </p:cNvPr>
              <p:cNvSpPr/>
              <p:nvPr/>
            </p:nvSpPr>
            <p:spPr>
              <a:xfrm>
                <a:off x="3152637" y="4653136"/>
                <a:ext cx="2378546" cy="1080000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>
                    <a:solidFill>
                      <a:sysClr val="windowText" lastClr="000000"/>
                    </a:solidFill>
                  </a:rPr>
                  <a:t>Bioinformatics</a:t>
                </a:r>
              </a:p>
            </p:txBody>
          </p:sp>
          <p:sp>
            <p:nvSpPr>
              <p:cNvPr id="22" name="Rounded Rectangle 16">
                <a:extLst>
                  <a:ext uri="{FF2B5EF4-FFF2-40B4-BE49-F238E27FC236}">
                    <a16:creationId xmlns:a16="http://schemas.microsoft.com/office/drawing/2014/main" id="{4CAFEDEB-049F-7D93-F169-F19DC36B69A5}"/>
                  </a:ext>
                </a:extLst>
              </p:cNvPr>
              <p:cNvSpPr/>
              <p:nvPr/>
            </p:nvSpPr>
            <p:spPr>
              <a:xfrm>
                <a:off x="5765721" y="4653136"/>
                <a:ext cx="2315622" cy="1080000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/>
                  <a:t>Sequencing</a:t>
                </a:r>
              </a:p>
            </p:txBody>
          </p:sp>
          <p:sp>
            <p:nvSpPr>
              <p:cNvPr id="23" name="Rounded Rectangle 17">
                <a:extLst>
                  <a:ext uri="{FF2B5EF4-FFF2-40B4-BE49-F238E27FC236}">
                    <a16:creationId xmlns:a16="http://schemas.microsoft.com/office/drawing/2014/main" id="{17FBC936-337C-0D18-CDB2-0E002C7044E0}"/>
                  </a:ext>
                </a:extLst>
              </p:cNvPr>
              <p:cNvSpPr/>
              <p:nvPr/>
            </p:nvSpPr>
            <p:spPr>
              <a:xfrm>
                <a:off x="539552" y="4653136"/>
                <a:ext cx="2378546" cy="108000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>
                    <a:solidFill>
                      <a:sysClr val="windowText" lastClr="000000"/>
                    </a:solidFill>
                  </a:rPr>
                  <a:t>Interpretation</a:t>
                </a:r>
              </a:p>
            </p:txBody>
          </p:sp>
        </p:grpSp>
        <p:sp>
          <p:nvSpPr>
            <p:cNvPr id="12" name="Right Arrow 18">
              <a:extLst>
                <a:ext uri="{FF2B5EF4-FFF2-40B4-BE49-F238E27FC236}">
                  <a16:creationId xmlns:a16="http://schemas.microsoft.com/office/drawing/2014/main" id="{87A2F256-0DF1-C7FF-DDA5-F0DCD4F0CE56}"/>
                </a:ext>
              </a:extLst>
            </p:cNvPr>
            <p:cNvSpPr/>
            <p:nvPr/>
          </p:nvSpPr>
          <p:spPr>
            <a:xfrm>
              <a:off x="5775176" y="2221669"/>
              <a:ext cx="432048" cy="27003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sp>
          <p:nvSpPr>
            <p:cNvPr id="13" name="Right Arrow 19">
              <a:extLst>
                <a:ext uri="{FF2B5EF4-FFF2-40B4-BE49-F238E27FC236}">
                  <a16:creationId xmlns:a16="http://schemas.microsoft.com/office/drawing/2014/main" id="{F68B8605-4B31-582B-F6DA-C966BDE5927E}"/>
                </a:ext>
              </a:extLst>
            </p:cNvPr>
            <p:cNvSpPr/>
            <p:nvPr/>
          </p:nvSpPr>
          <p:spPr>
            <a:xfrm>
              <a:off x="3182888" y="2233250"/>
              <a:ext cx="432048" cy="27003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sp>
          <p:nvSpPr>
            <p:cNvPr id="14" name="Right Arrow 20">
              <a:extLst>
                <a:ext uri="{FF2B5EF4-FFF2-40B4-BE49-F238E27FC236}">
                  <a16:creationId xmlns:a16="http://schemas.microsoft.com/office/drawing/2014/main" id="{4FEF3056-C3E8-39B1-6675-9783EE96F341}"/>
                </a:ext>
              </a:extLst>
            </p:cNvPr>
            <p:cNvSpPr/>
            <p:nvPr/>
          </p:nvSpPr>
          <p:spPr>
            <a:xfrm flipH="1">
              <a:off x="3163700" y="4311143"/>
              <a:ext cx="432048" cy="27003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sp>
          <p:nvSpPr>
            <p:cNvPr id="15" name="Right Arrow 21">
              <a:extLst>
                <a:ext uri="{FF2B5EF4-FFF2-40B4-BE49-F238E27FC236}">
                  <a16:creationId xmlns:a16="http://schemas.microsoft.com/office/drawing/2014/main" id="{6BFC2FDD-2174-E288-6D89-294EFB608A6C}"/>
                </a:ext>
              </a:extLst>
            </p:cNvPr>
            <p:cNvSpPr/>
            <p:nvPr/>
          </p:nvSpPr>
          <p:spPr>
            <a:xfrm rot="16200000" flipH="1">
              <a:off x="7100594" y="3753126"/>
              <a:ext cx="324036" cy="36004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sp>
          <p:nvSpPr>
            <p:cNvPr id="16" name="Right Arrow 22">
              <a:extLst>
                <a:ext uri="{FF2B5EF4-FFF2-40B4-BE49-F238E27FC236}">
                  <a16:creationId xmlns:a16="http://schemas.microsoft.com/office/drawing/2014/main" id="{48BFD8FF-292C-B624-3495-E2DBEB0136E1}"/>
                </a:ext>
              </a:extLst>
            </p:cNvPr>
            <p:cNvSpPr/>
            <p:nvPr/>
          </p:nvSpPr>
          <p:spPr>
            <a:xfrm rot="16200000" flipH="1">
              <a:off x="7100594" y="2673007"/>
              <a:ext cx="324036" cy="36004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E2AA199-F405-B439-07CC-5D6C6D4F4D50}"/>
                </a:ext>
              </a:extLst>
            </p:cNvPr>
            <p:cNvSpPr/>
            <p:nvPr/>
          </p:nvSpPr>
          <p:spPr>
            <a:xfrm>
              <a:off x="3788693" y="2996500"/>
              <a:ext cx="2081570" cy="93664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b="1">
                  <a:solidFill>
                    <a:sysClr val="windowText" lastClr="000000"/>
                  </a:solidFill>
                </a:rPr>
                <a:t>REPORTS</a:t>
              </a:r>
            </a:p>
          </p:txBody>
        </p:sp>
        <p:sp>
          <p:nvSpPr>
            <p:cNvPr id="18" name="Bent Arrow 24">
              <a:extLst>
                <a:ext uri="{FF2B5EF4-FFF2-40B4-BE49-F238E27FC236}">
                  <a16:creationId xmlns:a16="http://schemas.microsoft.com/office/drawing/2014/main" id="{82991E29-E895-67A8-68AA-06A00AB7C642}"/>
                </a:ext>
              </a:extLst>
            </p:cNvPr>
            <p:cNvSpPr/>
            <p:nvPr/>
          </p:nvSpPr>
          <p:spPr>
            <a:xfrm>
              <a:off x="1958752" y="3177062"/>
              <a:ext cx="2088232" cy="1026114"/>
            </a:xfrm>
            <a:prstGeom prst="bent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9" name="Right Arrow 25">
              <a:extLst>
                <a:ext uri="{FF2B5EF4-FFF2-40B4-BE49-F238E27FC236}">
                  <a16:creationId xmlns:a16="http://schemas.microsoft.com/office/drawing/2014/main" id="{AF529324-EEEB-2693-A8E4-23F19425BF23}"/>
                </a:ext>
              </a:extLst>
            </p:cNvPr>
            <p:cNvSpPr/>
            <p:nvPr/>
          </p:nvSpPr>
          <p:spPr>
            <a:xfrm flipH="1">
              <a:off x="5710715" y="4311143"/>
              <a:ext cx="432048" cy="27003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sp>
          <p:nvSpPr>
            <p:cNvPr id="20" name="Right Arrow 26">
              <a:extLst>
                <a:ext uri="{FF2B5EF4-FFF2-40B4-BE49-F238E27FC236}">
                  <a16:creationId xmlns:a16="http://schemas.microsoft.com/office/drawing/2014/main" id="{6810C4AB-69D8-0D4E-44D9-F40E38D98210}"/>
                </a:ext>
              </a:extLst>
            </p:cNvPr>
            <p:cNvSpPr/>
            <p:nvPr/>
          </p:nvSpPr>
          <p:spPr>
            <a:xfrm rot="2580279">
              <a:off x="5689737" y="2727307"/>
              <a:ext cx="701425" cy="27003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</p:grpSp>
    </p:spTree>
    <p:extLst>
      <p:ext uri="{BB962C8B-B14F-4D97-AF65-F5344CB8AC3E}">
        <p14:creationId xmlns:p14="http://schemas.microsoft.com/office/powerpoint/2010/main" val="8628817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CF6FF-A222-84BF-95E8-076891B86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Validation – How low can you go?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EE714-AB50-A18C-4810-804022697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GB" dirty="0"/>
              <a:t>For HIV &amp; HCV, Sanger at 15-20% == resistant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What does 10% mean?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5%?</a:t>
            </a:r>
          </a:p>
          <a:p>
            <a:pPr>
              <a:lnSpc>
                <a:spcPct val="110000"/>
              </a:lnSpc>
            </a:pPr>
            <a:r>
              <a:rPr lang="en-GB" dirty="0"/>
              <a:t>Reproducibility, repeatability, accuracy and precision is critical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Validating against Sanger is relatively straightforward, both clinically and technically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Validating lower frequencies is quite the opposite</a:t>
            </a:r>
          </a:p>
          <a:p>
            <a:pPr>
              <a:lnSpc>
                <a:spcPct val="110000"/>
              </a:lnSpc>
            </a:pPr>
            <a:r>
              <a:rPr lang="en-GB" dirty="0"/>
              <a:t>Clinical utility of lower frequency variants unproven</a:t>
            </a:r>
          </a:p>
          <a:p>
            <a:pPr marL="166687" indent="0" algn="ctr">
              <a:buNone/>
            </a:pPr>
            <a:r>
              <a:rPr lang="en-GB" sz="2800" b="1" dirty="0">
                <a:solidFill>
                  <a:srgbClr val="C00000"/>
                </a:solidFill>
              </a:rPr>
              <a:t>Cut-offs vary considerably between assays</a:t>
            </a:r>
          </a:p>
          <a:p>
            <a:pPr marL="0" indent="0">
              <a:buNone/>
            </a:pPr>
            <a:endParaRPr lang="en-GB" b="1" u="sn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8994AA-52E2-3AC2-DDBA-A0F4B00A74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511B2B-D062-3627-126F-C9B6A4447D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48</a:t>
            </a:fld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4638767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2979-4FB2-1D26-0597-A1A5E5F37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Validation – How low can you go?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9EE65-E39D-CE63-A1FF-3D135FFBB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06200E-9179-7780-8F26-52209CC0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1294DC-16A4-8478-0281-C62D085E5A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49</a:t>
            </a:fld>
            <a:endParaRPr lang="en-GB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F63FE-4474-1ABB-400E-27B60851E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522" y="1152023"/>
            <a:ext cx="8132956" cy="31541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F48D28-F7A5-CDC5-57BE-07498199E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61" y="4592726"/>
            <a:ext cx="10742194" cy="12468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6196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26D40-3CF9-6803-A754-768A82CEC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itchFamily="84" charset="0"/>
              </a:rPr>
              <a:t>How to build a consensus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C30E6-AF53-5407-6C40-44A430617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1" indent="0">
              <a:lnSpc>
                <a:spcPct val="140000"/>
              </a:lnSpc>
              <a:buNone/>
            </a:pPr>
            <a:r>
              <a:rPr lang="en-US" sz="2000" dirty="0">
                <a:latin typeface="Arial" pitchFamily="84" charset="0"/>
              </a:rPr>
              <a:t>Sequencer output:</a:t>
            </a:r>
          </a:p>
          <a:p>
            <a:pPr marL="285750" lvl="1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Arial" pitchFamily="84" charset="0"/>
              </a:rPr>
              <a:t>Giant file containing all sequences from all samples (and controls)</a:t>
            </a:r>
          </a:p>
          <a:p>
            <a:pPr marL="285750" lvl="1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Arial" pitchFamily="84" charset="0"/>
              </a:rPr>
              <a:t>Each read has an adapter sequence added during the sample library prep</a:t>
            </a:r>
          </a:p>
          <a:p>
            <a:pPr marL="147637" lvl="2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Arial" pitchFamily="84" charset="0"/>
              </a:rPr>
              <a:t>These enable the reads to be ‘binned’ according to sample ID</a:t>
            </a:r>
          </a:p>
          <a:p>
            <a:pPr marL="0" lvl="1" indent="0">
              <a:lnSpc>
                <a:spcPct val="140000"/>
              </a:lnSpc>
              <a:buNone/>
            </a:pPr>
            <a:r>
              <a:rPr lang="en-US" sz="2000" dirty="0">
                <a:latin typeface="Arial" pitchFamily="84" charset="0"/>
              </a:rPr>
              <a:t>The bins are FASTQ files</a:t>
            </a:r>
          </a:p>
          <a:p>
            <a:pPr marL="147637" lvl="2" indent="-285750">
              <a:lnSpc>
                <a:spcPct val="140000"/>
              </a:lnSpc>
            </a:pPr>
            <a:r>
              <a:rPr lang="en-US" sz="1800" dirty="0">
                <a:latin typeface="Arial" pitchFamily="84" charset="0"/>
              </a:rPr>
              <a:t>Paired end – Forward and Reverse (often R1 &amp; R2 files)</a:t>
            </a:r>
          </a:p>
          <a:p>
            <a:pPr marL="147637" lvl="2" indent="-285750">
              <a:lnSpc>
                <a:spcPct val="140000"/>
              </a:lnSpc>
            </a:pPr>
            <a:r>
              <a:rPr lang="en-US" sz="1800" dirty="0">
                <a:latin typeface="Arial" pitchFamily="84" charset="0"/>
              </a:rPr>
              <a:t>Adapters usually trimmed before further analysis</a:t>
            </a:r>
          </a:p>
          <a:p>
            <a:pPr marL="0" lvl="2" indent="0">
              <a:lnSpc>
                <a:spcPct val="140000"/>
              </a:lnSpc>
              <a:buNone/>
            </a:pPr>
            <a:r>
              <a:rPr lang="en-US" sz="1800" dirty="0">
                <a:latin typeface="Arial" pitchFamily="84" charset="0"/>
              </a:rPr>
              <a:t>Reads are e.g. Reference Mapped </a:t>
            </a:r>
            <a:r>
              <a:rPr lang="en-US" sz="1800" dirty="0">
                <a:latin typeface="Arial" pitchFamily="84" charset="0"/>
                <a:sym typeface="Wingdings" panose="05000000000000000000" pitchFamily="2" charset="2"/>
              </a:rPr>
              <a:t> SAM file </a:t>
            </a:r>
            <a:endParaRPr lang="en-US" sz="1800" dirty="0">
              <a:latin typeface="Arial" pitchFamily="84" charset="0"/>
            </a:endParaRPr>
          </a:p>
          <a:p>
            <a:pPr marL="0" lvl="2" indent="0">
              <a:lnSpc>
                <a:spcPct val="140000"/>
              </a:lnSpc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bwa mem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my_virus_ref.fasta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sample1_R1.fastq sample1_R2.fastq &gt; sample1.sam</a:t>
            </a:r>
          </a:p>
          <a:p>
            <a:pPr marL="147637" lvl="2" indent="-285750">
              <a:lnSpc>
                <a:spcPct val="140000"/>
              </a:lnSpc>
            </a:pPr>
            <a:r>
              <a:rPr lang="en-US" sz="1800" dirty="0">
                <a:latin typeface="Arial" pitchFamily="84" charset="0"/>
              </a:rPr>
              <a:t>SAM files are converted to BAM files</a:t>
            </a:r>
          </a:p>
          <a:p>
            <a:pPr marL="0" lvl="2" indent="0">
              <a:lnSpc>
                <a:spcPct val="140000"/>
              </a:lnSpc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samtools view –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Sbhu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sample1.sam | samtools sort &gt; sample1.bam</a:t>
            </a:r>
          </a:p>
          <a:p>
            <a:pPr marL="0" lvl="2" indent="0">
              <a:lnSpc>
                <a:spcPct val="140000"/>
              </a:lnSpc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samtools index sample1.bam</a:t>
            </a:r>
          </a:p>
          <a:p>
            <a:pPr marL="147637" lvl="2" indent="-285750">
              <a:lnSpc>
                <a:spcPct val="140000"/>
              </a:lnSpc>
            </a:pPr>
            <a:r>
              <a:rPr lang="en-US" sz="1800" dirty="0">
                <a:latin typeface="Arial" pitchFamily="84" charset="0"/>
              </a:rPr>
              <a:t>These can be viewed in Tablet / </a:t>
            </a:r>
            <a:r>
              <a:rPr lang="en-US" sz="1800" dirty="0" err="1">
                <a:latin typeface="Arial" pitchFamily="84" charset="0"/>
              </a:rPr>
              <a:t>Genious</a:t>
            </a:r>
            <a:r>
              <a:rPr lang="en-US" sz="1800" dirty="0">
                <a:latin typeface="Arial" pitchFamily="84" charset="0"/>
              </a:rPr>
              <a:t> / IGV etc.</a:t>
            </a:r>
          </a:p>
          <a:p>
            <a:pPr>
              <a:lnSpc>
                <a:spcPct val="140000"/>
              </a:lnSpc>
            </a:pPr>
            <a:endParaRPr lang="en-GB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0C76B-8B45-AA2F-A2E9-828BAFA28B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2D57C0-A434-3830-0646-B13A66EBD8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5</a:t>
            </a:fld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7156706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CF6FF-A222-84BF-95E8-076891B86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Validation – Copy number &amp; variant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EE714-AB50-A18C-4810-804022697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en-GB" b="1" u="sng" dirty="0"/>
              <a:t>How reliable is a variant frequency call?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When the depth of coverage (i.e. reads covering that position) is high/low?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What levels constitute ‘high’ and ‘low’ depths for PCR, sequence capture and metagenomic approaches?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8994AA-52E2-3AC2-DDBA-A0F4B00A74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511B2B-D062-3627-126F-C9B6A4447D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50</a:t>
            </a:fld>
            <a:endParaRPr lang="en-GB" sz="1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7F71C57-2EC3-5680-1B4E-3AEFD8C2A243}"/>
              </a:ext>
            </a:extLst>
          </p:cNvPr>
          <p:cNvGrpSpPr/>
          <p:nvPr/>
        </p:nvGrpSpPr>
        <p:grpSpPr>
          <a:xfrm>
            <a:off x="3619470" y="3429001"/>
            <a:ext cx="4953061" cy="2703466"/>
            <a:chOff x="599501" y="1190625"/>
            <a:chExt cx="7981950" cy="5388906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28EB4C21-6B68-31AA-FA80-DD49A4C9F0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501" y="1190625"/>
              <a:ext cx="7981950" cy="4932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0AA8A2-8527-23FE-0BB2-3F5C9BEFFD97}"/>
                </a:ext>
              </a:extLst>
            </p:cNvPr>
            <p:cNvSpPr txBox="1"/>
            <p:nvPr/>
          </p:nvSpPr>
          <p:spPr>
            <a:xfrm>
              <a:off x="3688280" y="5667376"/>
              <a:ext cx="369687" cy="9121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GB" sz="18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3D91DF-AA58-5BE0-62FE-DEEA6649C86D}"/>
                </a:ext>
              </a:extLst>
            </p:cNvPr>
            <p:cNvSpPr txBox="1"/>
            <p:nvPr/>
          </p:nvSpPr>
          <p:spPr>
            <a:xfrm>
              <a:off x="7357181" y="4299144"/>
              <a:ext cx="1197212" cy="2280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sz="1800" b="1">
                  <a:solidFill>
                    <a:prstClr val="black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ATG</a:t>
              </a:r>
              <a:endParaRPr lang="en-GB" sz="1800" b="1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sz="1800" b="1" dirty="0">
                  <a:solidFill>
                    <a:prstClr val="black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GTG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sz="1800" b="1" dirty="0">
                  <a:solidFill>
                    <a:srgbClr val="FF0000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</a:t>
              </a:r>
              <a:r>
                <a:rPr lang="en-GB" sz="1800" b="1" dirty="0">
                  <a:solidFill>
                    <a:prstClr val="black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TG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9CAEE3C-CE9D-3834-5EE8-46557D72C3B7}"/>
              </a:ext>
            </a:extLst>
          </p:cNvPr>
          <p:cNvSpPr txBox="1"/>
          <p:nvPr/>
        </p:nvSpPr>
        <p:spPr>
          <a:xfrm>
            <a:off x="7069874" y="5832666"/>
            <a:ext cx="4103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/>
              <a:t>UKHSA (unpublished)</a:t>
            </a:r>
          </a:p>
        </p:txBody>
      </p:sp>
    </p:spTree>
    <p:extLst>
      <p:ext uri="{BB962C8B-B14F-4D97-AF65-F5344CB8AC3E}">
        <p14:creationId xmlns:p14="http://schemas.microsoft.com/office/powerpoint/2010/main" val="242759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CF6FF-A222-84BF-95E8-076891B86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Validation – Copy number &amp; variant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EE714-AB50-A18C-4810-804022697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en-GB" b="1" u="sng" dirty="0"/>
              <a:t>How reliable is a variant frequency call?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When the depth of coverage (i.e. reads covering that position) is high/low?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What levels constitute ‘high’ and ‘low’ depths for PCR, sequence capture and metagenomic approaches?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8994AA-52E2-3AC2-DDBA-A0F4B00A74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511B2B-D062-3627-126F-C9B6A4447D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51</a:t>
            </a:fld>
            <a:endParaRPr lang="en-GB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CAEE3C-CE9D-3834-5EE8-46557D72C3B7}"/>
              </a:ext>
            </a:extLst>
          </p:cNvPr>
          <p:cNvSpPr txBox="1"/>
          <p:nvPr/>
        </p:nvSpPr>
        <p:spPr>
          <a:xfrm>
            <a:off x="7069874" y="5832666"/>
            <a:ext cx="4103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/>
              <a:t>UKHSA (unpublished)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53E6ED8F-5226-1BD2-AA6C-9890520A0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05" y="3429000"/>
            <a:ext cx="6216391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3178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CF6FF-A222-84BF-95E8-076891B86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Validation – Copy number &amp; variant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EE714-AB50-A18C-4810-804022697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GB" b="1" u="sng" dirty="0"/>
              <a:t>How reliable is a variant frequency call?</a:t>
            </a:r>
          </a:p>
          <a:p>
            <a:pPr>
              <a:lnSpc>
                <a:spcPct val="110000"/>
              </a:lnSpc>
            </a:pPr>
            <a:r>
              <a:rPr lang="en-GB" sz="2000" dirty="0"/>
              <a:t>PCR produces large amounts of material</a:t>
            </a:r>
          </a:p>
          <a:p>
            <a:pPr>
              <a:lnSpc>
                <a:spcPct val="110000"/>
              </a:lnSpc>
            </a:pPr>
            <a:r>
              <a:rPr lang="en-GB" sz="2000" dirty="0"/>
              <a:t>How representative of the starting population is the amplicon mix?</a:t>
            </a:r>
          </a:p>
          <a:p>
            <a:pPr lvl="1">
              <a:lnSpc>
                <a:spcPct val="110000"/>
              </a:lnSpc>
            </a:pPr>
            <a:r>
              <a:rPr lang="en-GB" sz="1800" dirty="0"/>
              <a:t>Depth is not correlated with reliability!</a:t>
            </a:r>
          </a:p>
          <a:p>
            <a:pPr>
              <a:lnSpc>
                <a:spcPct val="110000"/>
              </a:lnSpc>
            </a:pPr>
            <a:r>
              <a:rPr lang="en-GB" sz="2000" dirty="0"/>
              <a:t>If the starting virus copy number is 100,000 copies per library, 10% = 10,000</a:t>
            </a:r>
          </a:p>
          <a:p>
            <a:pPr lvl="1">
              <a:lnSpc>
                <a:spcPct val="110000"/>
              </a:lnSpc>
            </a:pPr>
            <a:r>
              <a:rPr lang="en-GB" sz="1800" dirty="0"/>
              <a:t>But at 1,000 copies, how reliable is 5% (50 viruses)? </a:t>
            </a:r>
          </a:p>
          <a:p>
            <a:pPr lvl="1">
              <a:lnSpc>
                <a:spcPct val="110000"/>
              </a:lnSpc>
            </a:pPr>
            <a:r>
              <a:rPr lang="en-GB" sz="1800" dirty="0"/>
              <a:t>Reverse transcription (to generate cDNA) is notoriously inefficient and error-prone – how many viruses are represented?</a:t>
            </a:r>
          </a:p>
          <a:p>
            <a:pPr lvl="1">
              <a:lnSpc>
                <a:spcPct val="110000"/>
              </a:lnSpc>
            </a:pPr>
            <a:r>
              <a:rPr lang="en-GB" sz="1800" dirty="0"/>
              <a:t>There are multiple PCR cycles in the library prep too...</a:t>
            </a:r>
            <a:endParaRPr lang="en-GB" sz="2000" dirty="0"/>
          </a:p>
          <a:p>
            <a:pPr>
              <a:lnSpc>
                <a:spcPct val="110000"/>
              </a:lnSpc>
            </a:pPr>
            <a:r>
              <a:rPr lang="en-GB" sz="2000" dirty="0"/>
              <a:t>Often, the amount of starting material / viral load is unknown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8994AA-52E2-3AC2-DDBA-A0F4B00A74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511B2B-D062-3627-126F-C9B6A4447D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52</a:t>
            </a:fld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1994657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C6238-4472-AB9D-4850-568E67AAC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Validation – Copy number &amp; variant frequency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D9D29-A704-2561-417C-12AA82AA1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>
                <a:hlinkClick r:id="rId2"/>
              </a:rPr>
              <a:t>Viruses (2020) 12(8): 850</a:t>
            </a:r>
            <a:r>
              <a:rPr lang="en-GB" sz="1800" dirty="0"/>
              <a:t>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237F8D-7113-4EB5-0470-9FCFC6545E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DF2273-A618-8425-07CE-64675378D4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53</a:t>
            </a:fld>
            <a:endParaRPr lang="en-GB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9DCAA5-FE35-E9E9-DB76-80010BD24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836" y="1774826"/>
            <a:ext cx="9164329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446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CF6FF-A222-84BF-95E8-076891B86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56" y="184149"/>
            <a:ext cx="11123856" cy="972607"/>
          </a:xfrm>
        </p:spPr>
        <p:txBody>
          <a:bodyPr/>
          <a:lstStyle/>
          <a:p>
            <a:r>
              <a:rPr lang="en-GB" b="1" dirty="0"/>
              <a:t>Validation – Standardised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EE714-AB50-A18C-4810-804022697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5400" lvl="2" indent="0">
              <a:buFont typeface="Arial" pitchFamily="84" charset="0"/>
              <a:buNone/>
            </a:pPr>
            <a:endParaRPr lang="en-GB" sz="2000" dirty="0"/>
          </a:p>
          <a:p>
            <a:pPr marL="1435100" lvl="2" indent="0">
              <a:lnSpc>
                <a:spcPct val="110000"/>
              </a:lnSpc>
              <a:buFont typeface="Arial" pitchFamily="84" charset="0"/>
              <a:buNone/>
            </a:pPr>
            <a:r>
              <a:rPr lang="en-GB" b="1" dirty="0"/>
              <a:t>Sample</a:t>
            </a:r>
            <a:r>
              <a:rPr lang="en-GB" dirty="0"/>
              <a:t> – haplotypes mixed at precise frequencies (e.g. 1, 2, 5, 10 &amp; 20%)</a:t>
            </a:r>
            <a:endParaRPr lang="en-GB" b="1" dirty="0"/>
          </a:p>
          <a:p>
            <a:pPr marL="1435100" lvl="2" indent="0">
              <a:lnSpc>
                <a:spcPct val="110000"/>
              </a:lnSpc>
              <a:buFont typeface="Arial" pitchFamily="84" charset="0"/>
              <a:buNone/>
            </a:pPr>
            <a:endParaRPr lang="en-GB" b="1" dirty="0"/>
          </a:p>
          <a:p>
            <a:pPr marL="1435100" lvl="2" indent="0">
              <a:lnSpc>
                <a:spcPct val="110000"/>
              </a:lnSpc>
              <a:buFont typeface="Arial" pitchFamily="84" charset="0"/>
              <a:buNone/>
            </a:pPr>
            <a:r>
              <a:rPr lang="en-GB" b="1" dirty="0"/>
              <a:t>DNA / RNA extract</a:t>
            </a:r>
          </a:p>
          <a:p>
            <a:pPr marL="1435100" lvl="2" indent="0">
              <a:lnSpc>
                <a:spcPct val="110000"/>
              </a:lnSpc>
              <a:buFont typeface="Arial" pitchFamily="84" charset="0"/>
              <a:buNone/>
            </a:pPr>
            <a:endParaRPr lang="en-GB" b="1" dirty="0"/>
          </a:p>
          <a:p>
            <a:pPr marL="1435100" lvl="2" indent="0">
              <a:lnSpc>
                <a:spcPct val="110000"/>
              </a:lnSpc>
              <a:buFont typeface="Arial" pitchFamily="84" charset="0"/>
              <a:buNone/>
            </a:pPr>
            <a:r>
              <a:rPr lang="en-GB" b="1" dirty="0"/>
              <a:t>PCR product</a:t>
            </a:r>
          </a:p>
          <a:p>
            <a:pPr marL="1435100" lvl="2" indent="0">
              <a:lnSpc>
                <a:spcPct val="110000"/>
              </a:lnSpc>
              <a:buFont typeface="Arial" pitchFamily="84" charset="0"/>
              <a:buNone/>
            </a:pPr>
            <a:endParaRPr lang="en-GB" b="1" dirty="0"/>
          </a:p>
          <a:p>
            <a:pPr marL="1435100" lvl="2" indent="0">
              <a:lnSpc>
                <a:spcPct val="110000"/>
              </a:lnSpc>
              <a:buFont typeface="Arial" pitchFamily="84" charset="0"/>
              <a:buNone/>
            </a:pPr>
            <a:r>
              <a:rPr lang="en-GB" b="1" dirty="0"/>
              <a:t>Library</a:t>
            </a:r>
            <a:r>
              <a:rPr lang="en-GB" dirty="0"/>
              <a:t> – storage issues </a:t>
            </a:r>
            <a:endParaRPr lang="en-GB" b="1" dirty="0"/>
          </a:p>
          <a:p>
            <a:pPr marL="1435100" lvl="2" indent="0">
              <a:lnSpc>
                <a:spcPct val="110000"/>
              </a:lnSpc>
              <a:buFont typeface="Arial" pitchFamily="84" charset="0"/>
              <a:buNone/>
            </a:pPr>
            <a:endParaRPr lang="en-GB" b="1" dirty="0"/>
          </a:p>
          <a:p>
            <a:pPr marL="1435100" lvl="2" indent="0">
              <a:lnSpc>
                <a:spcPct val="110000"/>
              </a:lnSpc>
              <a:buFont typeface="Arial" pitchFamily="84" charset="0"/>
              <a:buNone/>
            </a:pPr>
            <a:r>
              <a:rPr lang="en-GB" b="1" dirty="0"/>
              <a:t>FASTQ datasets </a:t>
            </a:r>
            <a:r>
              <a:rPr lang="en-GB" dirty="0"/>
              <a:t> - artificial </a:t>
            </a:r>
            <a:r>
              <a:rPr lang="en-GB" dirty="0" err="1"/>
              <a:t>quasispecies</a:t>
            </a:r>
            <a:r>
              <a:rPr lang="en-GB" dirty="0"/>
              <a:t> and synthetic FASTQs</a:t>
            </a:r>
            <a:endParaRPr lang="en-GB" b="1" dirty="0"/>
          </a:p>
          <a:p>
            <a:pPr marL="1435100" lvl="2" indent="0">
              <a:lnSpc>
                <a:spcPct val="110000"/>
              </a:lnSpc>
              <a:buFont typeface="Arial" pitchFamily="84" charset="0"/>
              <a:buNone/>
            </a:pPr>
            <a:endParaRPr lang="en-GB" b="1" dirty="0"/>
          </a:p>
          <a:p>
            <a:pPr marL="1435100" lvl="2" indent="0">
              <a:lnSpc>
                <a:spcPct val="110000"/>
              </a:lnSpc>
              <a:buFont typeface="Arial" pitchFamily="84" charset="0"/>
              <a:buNone/>
            </a:pPr>
            <a:r>
              <a:rPr lang="en-GB" b="1" dirty="0"/>
              <a:t>Consensus sequences</a:t>
            </a:r>
            <a:r>
              <a:rPr lang="en-GB" dirty="0"/>
              <a:t> – to test interpretation mechanisms</a:t>
            </a:r>
            <a:endParaRPr lang="en-GB" b="1" dirty="0"/>
          </a:p>
          <a:p>
            <a:pPr>
              <a:lnSpc>
                <a:spcPct val="110000"/>
              </a:lnSpc>
            </a:pPr>
            <a:endParaRPr lang="en-GB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8994AA-52E2-3AC2-DDBA-A0F4B00A74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511B2B-D062-3627-126F-C9B6A4447D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54</a:t>
            </a:fld>
            <a:endParaRPr lang="en-GB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39D7A0-A9F1-96D8-0C83-929EBD036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112" y="2151004"/>
            <a:ext cx="535762" cy="395443"/>
          </a:xfrm>
          <a:prstGeom prst="rect">
            <a:avLst/>
          </a:prstGeom>
        </p:spPr>
      </p:pic>
      <p:pic>
        <p:nvPicPr>
          <p:cNvPr id="8" name="Picture 5" descr="Related image">
            <a:extLst>
              <a:ext uri="{FF2B5EF4-FFF2-40B4-BE49-F238E27FC236}">
                <a16:creationId xmlns:a16="http://schemas.microsoft.com/office/drawing/2014/main" id="{4682221C-8DFA-85F8-1A5E-97509120A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27" y="2759316"/>
            <a:ext cx="617128" cy="462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3817ABCA-E3E6-42D4-195F-9FC8481FF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214" y="3471189"/>
            <a:ext cx="767547" cy="364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BC9DC2-25CC-AAEF-03C3-239105BFD2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41" y="4206653"/>
            <a:ext cx="794695" cy="3649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7" descr="C:\Users\david.bibby.PHE\AppData\Local\Microsoft\Windows\Temporary Internet Files\Content.IE5\QAJFVY10\data_path_without_glow_by_roos_skywalker-d5ju49u[1].png">
            <a:extLst>
              <a:ext uri="{FF2B5EF4-FFF2-40B4-BE49-F238E27FC236}">
                <a16:creationId xmlns:a16="http://schemas.microsoft.com/office/drawing/2014/main" id="{7ACAD74E-2249-C81A-E36A-BCB27575A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68" y="4653615"/>
            <a:ext cx="1081443" cy="6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DEB7262F-2C2F-F7A6-59AA-388E645B1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47" y="5666602"/>
            <a:ext cx="1134459" cy="2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02749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474CD-60E3-F8DF-D0B9-7530FAE6D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6D9CA-8642-9BE3-7D83-C1FA4DC03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400" lvl="2" indent="0">
              <a:lnSpc>
                <a:spcPct val="110000"/>
              </a:lnSpc>
              <a:buFont typeface="Arial" pitchFamily="84" charset="0"/>
              <a:buNone/>
            </a:pPr>
            <a:r>
              <a:rPr lang="en-GB" b="1" u="sng" dirty="0"/>
              <a:t>Consensus &amp; variant calling</a:t>
            </a:r>
          </a:p>
          <a:p>
            <a:pPr marL="311150" lvl="2" indent="-285750">
              <a:lnSpc>
                <a:spcPct val="110000"/>
              </a:lnSpc>
            </a:pPr>
            <a:r>
              <a:rPr lang="en-GB" dirty="0"/>
              <a:t>Many tools for mapping (BWA, Bowtie, smalt, </a:t>
            </a:r>
            <a:r>
              <a:rPr lang="en-GB" dirty="0" err="1"/>
              <a:t>Tanoti</a:t>
            </a:r>
            <a:r>
              <a:rPr lang="en-GB" dirty="0"/>
              <a:t>)</a:t>
            </a:r>
          </a:p>
          <a:p>
            <a:pPr marL="311150" lvl="2" indent="-285750">
              <a:lnSpc>
                <a:spcPct val="110000"/>
              </a:lnSpc>
            </a:pPr>
            <a:r>
              <a:rPr lang="en-GB" dirty="0"/>
              <a:t>Several tools for variant calling (</a:t>
            </a:r>
            <a:r>
              <a:rPr lang="en-GB" dirty="0" err="1"/>
              <a:t>QuasiBAM</a:t>
            </a:r>
            <a:r>
              <a:rPr lang="en-GB" dirty="0"/>
              <a:t>, V-Phaser)</a:t>
            </a:r>
          </a:p>
          <a:p>
            <a:pPr marL="434975" lvl="3" indent="0">
              <a:lnSpc>
                <a:spcPct val="110000"/>
              </a:lnSpc>
              <a:buNone/>
            </a:pPr>
            <a:r>
              <a:rPr lang="en-GB" b="1" dirty="0">
                <a:solidFill>
                  <a:srgbClr val="C00000"/>
                </a:solidFill>
              </a:rPr>
              <a:t>		Choice of reference &amp; user-defined parameters is CRITICAL</a:t>
            </a:r>
          </a:p>
          <a:p>
            <a:pPr marL="720725" lvl="3" indent="-285750">
              <a:lnSpc>
                <a:spcPct val="110000"/>
              </a:lnSpc>
            </a:pPr>
            <a:endParaRPr lang="en-GB" dirty="0"/>
          </a:p>
          <a:p>
            <a:pPr marL="25400" lvl="2" indent="0">
              <a:lnSpc>
                <a:spcPct val="110000"/>
              </a:lnSpc>
              <a:buNone/>
            </a:pPr>
            <a:r>
              <a:rPr lang="en-GB" b="1" u="sng" dirty="0"/>
              <a:t>Using the consensus</a:t>
            </a:r>
          </a:p>
          <a:p>
            <a:pPr marL="311150" lvl="2" indent="-285750">
              <a:lnSpc>
                <a:spcPct val="110000"/>
              </a:lnSpc>
            </a:pPr>
            <a:r>
              <a:rPr lang="en-GB" dirty="0"/>
              <a:t>Submit to usual tools</a:t>
            </a:r>
          </a:p>
          <a:p>
            <a:pPr marL="263525" lvl="2" indent="-285750">
              <a:lnSpc>
                <a:spcPct val="110000"/>
              </a:lnSpc>
            </a:pPr>
            <a:r>
              <a:rPr lang="en-GB" dirty="0"/>
              <a:t>Different mixed-base thresholds to incorporate minority variants</a:t>
            </a:r>
          </a:p>
          <a:p>
            <a:pPr marL="0" lvl="2" indent="-22225">
              <a:lnSpc>
                <a:spcPct val="110000"/>
              </a:lnSpc>
              <a:buNone/>
            </a:pPr>
            <a:r>
              <a:rPr lang="en-GB" b="1" dirty="0">
                <a:solidFill>
                  <a:srgbClr val="C00000"/>
                </a:solidFill>
              </a:rPr>
              <a:t>		</a:t>
            </a:r>
            <a:r>
              <a:rPr lang="en-GB" sz="1800" b="1" dirty="0">
                <a:solidFill>
                  <a:srgbClr val="C00000"/>
                </a:solidFill>
              </a:rPr>
              <a:t>BEWARE – Interpretations may not be validated on NGS-derived data...</a:t>
            </a:r>
          </a:p>
          <a:p>
            <a:pPr marL="263525" lvl="2" indent="-285750">
              <a:lnSpc>
                <a:spcPct val="110000"/>
              </a:lnSpc>
            </a:pPr>
            <a:r>
              <a:rPr lang="en-GB" dirty="0"/>
              <a:t>Phyletic analysis is coming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441AF0-A160-7E3F-350F-87BC00298B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FBA88C-DA3F-82A4-4B5F-1B032D32B9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55</a:t>
            </a:fld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5162442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474CD-60E3-F8DF-D0B9-7530FAE6D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6D9CA-8642-9BE3-7D83-C1FA4DC03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400" lvl="2" indent="0">
              <a:lnSpc>
                <a:spcPct val="110000"/>
              </a:lnSpc>
              <a:buFont typeface="Arial" pitchFamily="84" charset="0"/>
              <a:buNone/>
            </a:pPr>
            <a:r>
              <a:rPr lang="en-GB" b="1" u="sng" dirty="0"/>
              <a:t>Technical pitfalls</a:t>
            </a:r>
          </a:p>
          <a:p>
            <a:pPr marL="311150" lvl="2" indent="-285750">
              <a:lnSpc>
                <a:spcPct val="110000"/>
              </a:lnSpc>
            </a:pPr>
            <a:r>
              <a:rPr lang="en-GB" sz="1800" dirty="0">
                <a:cs typeface="ヒラギノ角ゴ Pro W3" pitchFamily="84" charset="-128"/>
              </a:rPr>
              <a:t>Experimental approach influences the result in unpredictable ways</a:t>
            </a:r>
          </a:p>
          <a:p>
            <a:pPr marL="720725" lvl="3" indent="-285750">
              <a:lnSpc>
                <a:spcPct val="110000"/>
              </a:lnSpc>
            </a:pPr>
            <a:r>
              <a:rPr lang="en-GB" dirty="0"/>
              <a:t>Low-frequency variation can arise through diverse processes</a:t>
            </a:r>
          </a:p>
          <a:p>
            <a:pPr marL="311150" lvl="2" indent="-285750">
              <a:lnSpc>
                <a:spcPct val="110000"/>
              </a:lnSpc>
            </a:pPr>
            <a:r>
              <a:rPr lang="en-GB" sz="1800" dirty="0">
                <a:cs typeface="ヒラギノ角ゴ Pro W3" pitchFamily="84" charset="-128"/>
              </a:rPr>
              <a:t>Reproducibility experiments are essential</a:t>
            </a:r>
          </a:p>
          <a:p>
            <a:pPr marL="720725" lvl="3" indent="-285750">
              <a:lnSpc>
                <a:spcPct val="110000"/>
              </a:lnSpc>
            </a:pPr>
            <a:r>
              <a:rPr lang="en-GB" dirty="0"/>
              <a:t>Across a range of conditions and samples</a:t>
            </a:r>
          </a:p>
          <a:p>
            <a:pPr marL="720725" lvl="3" indent="-285750">
              <a:lnSpc>
                <a:spcPct val="110000"/>
              </a:lnSpc>
            </a:pPr>
            <a:endParaRPr lang="en-GB" sz="1800" b="1" dirty="0">
              <a:solidFill>
                <a:srgbClr val="00AE9E"/>
              </a:solidFill>
              <a:cs typeface="ヒラギノ角ゴ Pro W3" pitchFamily="84" charset="-128"/>
            </a:endParaRPr>
          </a:p>
          <a:p>
            <a:pPr marL="25400" lvl="2" indent="0">
              <a:lnSpc>
                <a:spcPct val="110000"/>
              </a:lnSpc>
              <a:buNone/>
            </a:pPr>
            <a:r>
              <a:rPr lang="en-GB" b="1" u="sng" dirty="0"/>
              <a:t>Validation</a:t>
            </a:r>
            <a:endParaRPr lang="en-GB" sz="1800" b="1" u="sng" dirty="0">
              <a:solidFill>
                <a:srgbClr val="00AE9E"/>
              </a:solidFill>
              <a:cs typeface="ヒラギノ角ゴ Pro W3" pitchFamily="84" charset="-128"/>
            </a:endParaRPr>
          </a:p>
          <a:p>
            <a:pPr marL="25400" lvl="2" indent="0" algn="ctr">
              <a:lnSpc>
                <a:spcPct val="110000"/>
              </a:lnSpc>
              <a:buNone/>
            </a:pPr>
            <a:r>
              <a:rPr lang="en-GB" sz="1800" b="1" dirty="0">
                <a:solidFill>
                  <a:srgbClr val="C00000"/>
                </a:solidFill>
              </a:rPr>
              <a:t>ESSENTIAL – especially when detecting ‘new’ data, e.g. &lt;20% minority</a:t>
            </a:r>
            <a:endParaRPr lang="en-GB" sz="1800" dirty="0">
              <a:cs typeface="ヒラギノ角ゴ Pro W3" pitchFamily="84" charset="-128"/>
            </a:endParaRPr>
          </a:p>
          <a:p>
            <a:pPr marL="311150" lvl="2" indent="-285750">
              <a:lnSpc>
                <a:spcPct val="110000"/>
              </a:lnSpc>
            </a:pPr>
            <a:r>
              <a:rPr lang="en-GB" sz="1800" dirty="0">
                <a:cs typeface="ヒラギノ角ゴ Pro W3" pitchFamily="84" charset="-128"/>
              </a:rPr>
              <a:t>All components of the assay need independent investigation</a:t>
            </a:r>
          </a:p>
          <a:p>
            <a:pPr marL="311150" lvl="2" indent="-285750">
              <a:lnSpc>
                <a:spcPct val="110000"/>
              </a:lnSpc>
            </a:pPr>
            <a:r>
              <a:rPr lang="en-GB" sz="1800" dirty="0">
                <a:cs typeface="ヒラギノ角ゴ Pro W3" pitchFamily="84" charset="-128"/>
              </a:rPr>
              <a:t>Look at </a:t>
            </a:r>
            <a:r>
              <a:rPr lang="en-GB" sz="1800" u="sng" dirty="0">
                <a:cs typeface="ヒラギノ角ゴ Pro W3" pitchFamily="84" charset="-128"/>
              </a:rPr>
              <a:t>all</a:t>
            </a:r>
            <a:r>
              <a:rPr lang="en-GB" sz="1800" dirty="0">
                <a:cs typeface="ヒラギノ角ゴ Pro W3" pitchFamily="84" charset="-128"/>
              </a:rPr>
              <a:t> the </a:t>
            </a:r>
            <a:r>
              <a:rPr lang="en-GB" sz="1800" u="sng" dirty="0">
                <a:cs typeface="ヒラギノ角ゴ Pro W3" pitchFamily="84" charset="-128"/>
              </a:rPr>
              <a:t>data</a:t>
            </a:r>
          </a:p>
          <a:p>
            <a:pPr marL="311150" lvl="2" indent="-285750">
              <a:lnSpc>
                <a:spcPct val="110000"/>
              </a:lnSpc>
            </a:pPr>
            <a:r>
              <a:rPr lang="en-GB" sz="1800" dirty="0">
                <a:cs typeface="ヒラギノ角ゴ Pro W3" pitchFamily="84" charset="-128"/>
              </a:rPr>
              <a:t>ESPECIALLY THE BIOINFORMATICS!</a:t>
            </a:r>
            <a:endParaRPr lang="en-GB" sz="1000" dirty="0">
              <a:cs typeface="ヒラギノ角ゴ Pro W3" pitchFamily="84" charset="-128"/>
            </a:endParaRPr>
          </a:p>
          <a:p>
            <a:pPr>
              <a:lnSpc>
                <a:spcPct val="110000"/>
              </a:lnSpc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441AF0-A160-7E3F-350F-87BC00298B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FBA88C-DA3F-82A4-4B5F-1B032D32B9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56</a:t>
            </a:fld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769303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42FD89-55EF-755C-80AD-F90E274178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45697B-37A8-CF56-8762-5A30C3D061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6</a:t>
            </a:fld>
            <a:endParaRPr lang="en-GB" sz="1400" dirty="0"/>
          </a:p>
        </p:txBody>
      </p:sp>
      <p:pic>
        <p:nvPicPr>
          <p:cNvPr id="6" name="Picture 6" descr="http://bioinformatics.oxfordjournals.org/content/26/3/401/F1.large.jpg">
            <a:extLst>
              <a:ext uri="{FF2B5EF4-FFF2-40B4-BE49-F238E27FC236}">
                <a16:creationId xmlns:a16="http://schemas.microsoft.com/office/drawing/2014/main" id="{CC8E19F0-B9F4-2F3F-505F-EC05386D8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127" y="492880"/>
            <a:ext cx="8043746" cy="588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555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6154D-2EE6-1179-97AC-2CE9AF136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How to build a consensus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836B3-F7FD-0F48-0F1D-052165818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/>
            <a:r>
              <a:rPr lang="en-US" dirty="0"/>
              <a:t>Several tools are available to derive consensus sequences from a SAM/BAM file:</a:t>
            </a:r>
          </a:p>
          <a:p>
            <a:pPr marL="892175" lvl="3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mpileup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92175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V-Phaser </a:t>
            </a:r>
          </a:p>
          <a:p>
            <a:pPr marL="892175" lvl="3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QuasiBAM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04787" lvl="2" indent="-342900"/>
            <a:endParaRPr lang="en-US" dirty="0"/>
          </a:p>
          <a:p>
            <a:pPr marL="204787" lvl="2" indent="-342900"/>
            <a:r>
              <a:rPr lang="en-US" dirty="0"/>
              <a:t>Slide along the sequence, interrogating all reads covering each position</a:t>
            </a:r>
          </a:p>
          <a:p>
            <a:pPr marL="0" lvl="1" indent="0" eaLnBrk="1" hangingPunct="1"/>
            <a:endParaRPr lang="en-US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0A110B-B778-AAB5-DCE6-A4EFEB776E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219893-DBA6-A569-CE59-6F7E93C2EC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7</a:t>
            </a:fld>
            <a:endParaRPr lang="en-GB" sz="1400" dirty="0"/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F19D2178-F034-4B65-6A1B-5D4EFDA93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229" y="4513766"/>
            <a:ext cx="28289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6D7177-971C-7107-6798-03882222BA45}"/>
              </a:ext>
            </a:extLst>
          </p:cNvPr>
          <p:cNvSpPr txBox="1"/>
          <p:nvPr/>
        </p:nvSpPr>
        <p:spPr>
          <a:xfrm>
            <a:off x="5995919" y="3997515"/>
            <a:ext cx="28408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Mapping reference sequence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D880C1D-6650-8F03-F9DC-9CFBB2DF6001}"/>
              </a:ext>
            </a:extLst>
          </p:cNvPr>
          <p:cNvCxnSpPr/>
          <p:nvPr/>
        </p:nvCxnSpPr>
        <p:spPr>
          <a:xfrm flipH="1">
            <a:off x="6813501" y="4274686"/>
            <a:ext cx="216024" cy="167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>
            <a:extLst>
              <a:ext uri="{FF2B5EF4-FFF2-40B4-BE49-F238E27FC236}">
                <a16:creationId xmlns:a16="http://schemas.microsoft.com/office/drawing/2014/main" id="{4826A863-7DDB-CC1F-2E4B-39FEBF3CAA5B}"/>
              </a:ext>
            </a:extLst>
          </p:cNvPr>
          <p:cNvSpPr/>
          <p:nvPr/>
        </p:nvSpPr>
        <p:spPr>
          <a:xfrm>
            <a:off x="7245549" y="4585774"/>
            <a:ext cx="170791" cy="1080120"/>
          </a:xfrm>
          <a:prstGeom prst="rightBrace">
            <a:avLst>
              <a:gd name="adj1" fmla="val 3999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8E9143-1ECD-078E-6CBE-D97A80D15711}"/>
              </a:ext>
            </a:extLst>
          </p:cNvPr>
          <p:cNvSpPr txBox="1"/>
          <p:nvPr/>
        </p:nvSpPr>
        <p:spPr>
          <a:xfrm>
            <a:off x="7416340" y="4941168"/>
            <a:ext cx="1817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FASTQ sequences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5D4446B-5028-945B-526B-9D66874DB19D}"/>
              </a:ext>
            </a:extLst>
          </p:cNvPr>
          <p:cNvGrpSpPr/>
          <p:nvPr/>
        </p:nvGrpSpPr>
        <p:grpSpPr>
          <a:xfrm>
            <a:off x="2654503" y="4585774"/>
            <a:ext cx="1710726" cy="1579530"/>
            <a:chOff x="2654503" y="4585774"/>
            <a:chExt cx="1710726" cy="157953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23DFDB2-D843-4836-9E0C-3A032F59F242}"/>
                </a:ext>
              </a:extLst>
            </p:cNvPr>
            <p:cNvCxnSpPr/>
            <p:nvPr/>
          </p:nvCxnSpPr>
          <p:spPr>
            <a:xfrm flipV="1">
              <a:off x="4365229" y="4585774"/>
              <a:ext cx="0" cy="157953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D0D1772-8610-C1DD-780E-B3D3A9443E50}"/>
                </a:ext>
              </a:extLst>
            </p:cNvPr>
            <p:cNvSpPr txBox="1"/>
            <p:nvPr/>
          </p:nvSpPr>
          <p:spPr>
            <a:xfrm>
              <a:off x="2654503" y="5795972"/>
              <a:ext cx="15359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Sliding window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508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48000" decel="5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6 L 0.23203 -0.00162 " pathEditMode="fixed" rAng="0" ptsTypes="AA">
                                      <p:cBhvr>
                                        <p:cTn id="6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02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1E5D2-EC2C-35E0-A7A3-4B2CA7854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itchFamily="84" charset="0"/>
              </a:rPr>
              <a:t>How to build a consensus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404AE-5B99-F09F-0FD2-AEB9DE942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1" indent="0" eaLnBrk="1" hangingPunct="1">
              <a:buNone/>
            </a:pPr>
            <a:r>
              <a:rPr lang="en-US" b="1" u="sng" dirty="0"/>
              <a:t>Considerations</a:t>
            </a:r>
          </a:p>
          <a:p>
            <a:pPr marL="0" lvl="1" indent="0" eaLnBrk="1" hangingPunct="1">
              <a:buNone/>
            </a:pPr>
            <a:endParaRPr lang="en-US" b="1" u="sng" dirty="0"/>
          </a:p>
          <a:p>
            <a:pPr marL="342900" lvl="1" indent="-342900">
              <a:lnSpc>
                <a:spcPct val="120000"/>
              </a:lnSpc>
            </a:pPr>
            <a:r>
              <a:rPr lang="en-US" dirty="0"/>
              <a:t>Quality of bases within a read</a:t>
            </a:r>
          </a:p>
          <a:p>
            <a:pPr marL="457200" lvl="2" indent="0">
              <a:lnSpc>
                <a:spcPct val="120000"/>
              </a:lnSpc>
              <a:buNone/>
            </a:pPr>
            <a:r>
              <a:rPr lang="en-US" dirty="0"/>
              <a:t>	</a:t>
            </a:r>
            <a:r>
              <a:rPr lang="en-US" dirty="0" err="1"/>
              <a:t>Phred</a:t>
            </a:r>
            <a:r>
              <a:rPr lang="en-US" dirty="0"/>
              <a:t> score exclusion thresholds (usually 30, sometimes 20)</a:t>
            </a:r>
          </a:p>
          <a:p>
            <a:pPr marL="285750" lvl="1" indent="-28575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Quality of the read mapping</a:t>
            </a:r>
          </a:p>
          <a:p>
            <a:pPr marL="457200" lvl="2" indent="0">
              <a:lnSpc>
                <a:spcPct val="120000"/>
              </a:lnSpc>
              <a:buNone/>
            </a:pPr>
            <a:r>
              <a:rPr lang="en-US" dirty="0"/>
              <a:t>	Map Quality exclusion thresholds</a:t>
            </a:r>
          </a:p>
          <a:p>
            <a:pPr marL="457200" lvl="2" indent="0">
              <a:lnSpc>
                <a:spcPct val="120000"/>
              </a:lnSpc>
              <a:buNone/>
            </a:pPr>
            <a:r>
              <a:rPr lang="en-US" dirty="0"/>
              <a:t>		i.e. where the degree of homology to the reference sequence is low</a:t>
            </a:r>
          </a:p>
          <a:p>
            <a:pPr marL="457200" lvl="2" indent="0">
              <a:lnSpc>
                <a:spcPct val="120000"/>
              </a:lnSpc>
              <a:buNone/>
            </a:pPr>
            <a:r>
              <a:rPr lang="en-US" dirty="0"/>
              <a:t>		Are these contaminants or rare sequence motif(s)?</a:t>
            </a:r>
          </a:p>
          <a:p>
            <a:pPr marL="285750" lvl="1" indent="-28575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Handling of insertions / deletions / variants</a:t>
            </a:r>
          </a:p>
          <a:p>
            <a:pPr marL="285750" lvl="1" indent="-285750" eaLnBrk="1" hangingPunct="1">
              <a:buFont typeface="Arial" panose="020B0604020202020204" pitchFamily="34" charset="0"/>
              <a:buChar char="•"/>
            </a:pPr>
            <a:endParaRPr lang="en-US" dirty="0"/>
          </a:p>
          <a:p>
            <a:pPr marL="0" lvl="1" indent="0" algn="ctr">
              <a:buNone/>
            </a:pPr>
            <a:r>
              <a:rPr lang="en-US" sz="2400" b="1" dirty="0">
                <a:solidFill>
                  <a:srgbClr val="C00000"/>
                </a:solidFill>
              </a:rPr>
              <a:t>Can be </a:t>
            </a:r>
            <a:r>
              <a:rPr lang="en-US" sz="2400" b="1" u="sng" dirty="0">
                <a:solidFill>
                  <a:srgbClr val="C00000"/>
                </a:solidFill>
              </a:rPr>
              <a:t>very</a:t>
            </a:r>
            <a:r>
              <a:rPr lang="en-US" sz="2400" b="1" dirty="0">
                <a:solidFill>
                  <a:srgbClr val="C00000"/>
                </a:solidFill>
              </a:rPr>
              <a:t> dependent upon choice of mapping software</a:t>
            </a:r>
          </a:p>
          <a:p>
            <a:pPr marL="0" lvl="1" indent="0" algn="ctr">
              <a:buNone/>
            </a:pPr>
            <a:r>
              <a:rPr lang="en-US" sz="2400" b="1" dirty="0">
                <a:solidFill>
                  <a:srgbClr val="C00000"/>
                </a:solidFill>
              </a:rPr>
              <a:t>Its parameters, and/or reference sequence</a:t>
            </a:r>
          </a:p>
          <a:p>
            <a:pPr marL="285750" lvl="1" indent="-285750" eaLnBrk="1" hangingPunct="1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8CAED6-1DAE-0038-5C03-6E0585E4FE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4F5B4D-8712-BBCA-4069-42BAD0C5D5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8</a:t>
            </a:fld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574611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8C3CC-D36E-9E8C-A751-3C1ADE41A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itchFamily="84" charset="0"/>
              </a:rPr>
              <a:t>Variant calling – </a:t>
            </a:r>
            <a:r>
              <a:rPr lang="en-US" b="1" dirty="0" err="1">
                <a:latin typeface="Arial" pitchFamily="84" charset="0"/>
              </a:rPr>
              <a:t>mpileup</a:t>
            </a:r>
            <a:r>
              <a:rPr lang="en-US" b="1" dirty="0">
                <a:latin typeface="Arial" pitchFamily="84" charset="0"/>
              </a:rPr>
              <a:t> 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B0D5A-92AA-B78C-D3B7-34E51B23E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b="1" dirty="0" err="1"/>
              <a:t>mpileup</a:t>
            </a:r>
            <a:r>
              <a:rPr lang="en-US" b="1" dirty="0"/>
              <a:t> (samtools)</a:t>
            </a:r>
            <a:r>
              <a:rPr lang="en-US" dirty="0"/>
              <a:t>	</a:t>
            </a:r>
            <a:r>
              <a:rPr lang="en-US" dirty="0">
                <a:hlinkClick r:id="rId2"/>
              </a:rPr>
              <a:t>http://www.htslib.org/doc/samtools.html</a:t>
            </a:r>
            <a:r>
              <a:rPr lang="en-US" dirty="0"/>
              <a:t> 	</a:t>
            </a:r>
          </a:p>
          <a:p>
            <a:pPr marL="0" lvl="1" indent="0" eaLnBrk="1" hangingPunct="1"/>
            <a:endParaRPr lang="en-US" dirty="0"/>
          </a:p>
          <a:p>
            <a:pPr marL="457200" lvl="1" indent="-457200" eaLnBrk="1" hangingPunct="1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Iterates through each position in a reference (i.e. one row per position)</a:t>
            </a:r>
          </a:p>
          <a:p>
            <a:pPr marL="45720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Iterates through each read covering that position and adds a match type symbol…</a:t>
            </a:r>
          </a:p>
          <a:p>
            <a:pPr marL="457200" lvl="1" indent="-457200">
              <a:lnSpc>
                <a:spcPct val="110000"/>
              </a:lnSpc>
              <a:buFont typeface="+mj-lt"/>
              <a:buAutoNum type="arabicPeriod"/>
            </a:pPr>
            <a:endParaRPr lang="en-US" sz="700" dirty="0"/>
          </a:p>
          <a:p>
            <a:pPr marL="457200" lvl="2" indent="0">
              <a:lnSpc>
                <a:spcPct val="110000"/>
              </a:lnSpc>
              <a:buNone/>
              <a:tabLst>
                <a:tab pos="4214813" algn="r"/>
              </a:tabLst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. ,</a:t>
            </a:r>
            <a:r>
              <a:rPr lang="en-US" sz="1600" dirty="0"/>
              <a:t>	Match to reference (forward &amp; reverse respectively)</a:t>
            </a:r>
          </a:p>
          <a:p>
            <a:pPr marL="457200" lvl="2" indent="0">
              <a:lnSpc>
                <a:spcPct val="110000"/>
              </a:lnSpc>
              <a:buNone/>
              <a:tabLst>
                <a:tab pos="4214813" algn="r"/>
              </a:tabLst>
            </a:pPr>
            <a:r>
              <a:rPr lang="en-US" sz="1600" dirty="0"/>
              <a:t>	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^ $</a:t>
            </a:r>
            <a:r>
              <a:rPr lang="en-US" sz="1600" dirty="0"/>
              <a:t>	Start and finish of a read respectively</a:t>
            </a:r>
          </a:p>
          <a:p>
            <a:pPr marL="457200" lvl="2" indent="0">
              <a:lnSpc>
                <a:spcPct val="110000"/>
              </a:lnSpc>
              <a:buNone/>
              <a:tabLst>
                <a:tab pos="4214813" algn="r"/>
              </a:tabLst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ACGTN,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acgtn</a:t>
            </a:r>
            <a:r>
              <a:rPr lang="en-US" sz="1600" dirty="0"/>
              <a:t>	Mismatch to reference (</a:t>
            </a:r>
            <a:r>
              <a:rPr lang="en-US" sz="1600" dirty="0" err="1"/>
              <a:t>fwd</a:t>
            </a:r>
            <a:r>
              <a:rPr lang="en-US" sz="1600" dirty="0"/>
              <a:t> &amp; rev respectively)</a:t>
            </a:r>
          </a:p>
          <a:p>
            <a:pPr marL="457200" lvl="2" indent="0">
              <a:lnSpc>
                <a:spcPct val="110000"/>
              </a:lnSpc>
              <a:buNone/>
              <a:tabLst>
                <a:tab pos="4214813" algn="r"/>
              </a:tabLst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[+-][0-9]+[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ACGTNacgtn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]+</a:t>
            </a:r>
            <a:r>
              <a:rPr lang="en-GB" sz="1600" dirty="0"/>
              <a:t>	Insertions / deletions</a:t>
            </a:r>
          </a:p>
          <a:p>
            <a:pPr marL="457200" lvl="2" indent="0">
              <a:lnSpc>
                <a:spcPct val="110000"/>
              </a:lnSpc>
              <a:buNone/>
              <a:tabLst>
                <a:tab pos="4214813" algn="r"/>
              </a:tabLst>
            </a:pPr>
            <a:endParaRPr lang="en-US" sz="1100" dirty="0"/>
          </a:p>
          <a:p>
            <a:pPr marL="457200" lvl="1" indent="-457200">
              <a:buFont typeface="+mj-lt"/>
              <a:buAutoNum type="arabicPeriod"/>
            </a:pPr>
            <a:r>
              <a:rPr lang="en-GB" dirty="0"/>
              <a:t>…and a Quality symbol (</a:t>
            </a:r>
            <a:r>
              <a:rPr lang="en-GB" dirty="0" err="1"/>
              <a:t>Phred</a:t>
            </a:r>
            <a:r>
              <a:rPr lang="en-GB" dirty="0"/>
              <a:t> Score)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1EC3F1-D849-F946-D488-983C2019C9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030AE5-9CB5-5603-C60D-29645645FE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9</a:t>
            </a:fld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829236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KHSA Presentation template two 16-9.potx" id="{0EF822D2-BAA9-AE49-B727-7631E46170C4}" vid="{FD5BAFF5-2003-954E-96FA-137553C3A0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538</TotalTime>
  <Words>2977</Words>
  <Application>Microsoft Office PowerPoint</Application>
  <PresentationFormat>Widescreen</PresentationFormat>
  <Paragraphs>519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Courier New</vt:lpstr>
      <vt:lpstr>Office Theme</vt:lpstr>
      <vt:lpstr>Consensus &amp; Variant Calling    Dr. David Bibby, Genomics and Clinical Virology, 21st March 2024</vt:lpstr>
      <vt:lpstr>Overview</vt:lpstr>
      <vt:lpstr>Consensus and Variant</vt:lpstr>
      <vt:lpstr>PowerPoint Presentation</vt:lpstr>
      <vt:lpstr>How to build a consensus</vt:lpstr>
      <vt:lpstr>PowerPoint Presentation</vt:lpstr>
      <vt:lpstr>How to build a consensus</vt:lpstr>
      <vt:lpstr>How to build a consensus</vt:lpstr>
      <vt:lpstr>Variant calling – mpileup </vt:lpstr>
      <vt:lpstr>Variant calling – mpileup </vt:lpstr>
      <vt:lpstr>Variant calling – VCF </vt:lpstr>
      <vt:lpstr>Variant calling – VCF </vt:lpstr>
      <vt:lpstr>Variant calling – V-phaser </vt:lpstr>
      <vt:lpstr>Variant calling – V-phaser </vt:lpstr>
      <vt:lpstr>Variant calling – QuasiBAM</vt:lpstr>
      <vt:lpstr>Variant calling – QuasiBAM</vt:lpstr>
      <vt:lpstr>Uses of variant analysis</vt:lpstr>
      <vt:lpstr>Uses of variant analysis - Features</vt:lpstr>
      <vt:lpstr>Uses of variant analysis - Quasispecies</vt:lpstr>
      <vt:lpstr>Uses of variant analysis - Quasispecies</vt:lpstr>
      <vt:lpstr>Uses of variant analysis - Quasispecies</vt:lpstr>
      <vt:lpstr>Uses of variant analysis - Quasispecies</vt:lpstr>
      <vt:lpstr>Uses of variant analysis - Quasispecies</vt:lpstr>
      <vt:lpstr>Uses of variant analysis - Quasispecies</vt:lpstr>
      <vt:lpstr>Uses of variant analysis - Quasispecies</vt:lpstr>
      <vt:lpstr>Uses of variant analysis - Quasispecies</vt:lpstr>
      <vt:lpstr>Uses of variant analysis - Quasispecies</vt:lpstr>
      <vt:lpstr>Uses of variant analysis - Quasispecies</vt:lpstr>
      <vt:lpstr>Uses of variant analysis - Quasispecies</vt:lpstr>
      <vt:lpstr>Uses of variant analysis - Quasispecies</vt:lpstr>
      <vt:lpstr>Uses of variant analysis - Quasispecies</vt:lpstr>
      <vt:lpstr>Technical pitfalls</vt:lpstr>
      <vt:lpstr>Technical pitfalls – Sequencing</vt:lpstr>
      <vt:lpstr>Technical pitfalls – Sequencing</vt:lpstr>
      <vt:lpstr>Technical pitfalls – Sequencing</vt:lpstr>
      <vt:lpstr>Technical pitfalls – Amplicons</vt:lpstr>
      <vt:lpstr>Technical pitfalls – Amplicons</vt:lpstr>
      <vt:lpstr>Technical pitfalls – Nucleotide content</vt:lpstr>
      <vt:lpstr>Technical pitfalls – Nucleotide content</vt:lpstr>
      <vt:lpstr>Technical pitfalls – Hexamer priming</vt:lpstr>
      <vt:lpstr>Technical pitfalls – Product degradation</vt:lpstr>
      <vt:lpstr>Technical pitfalls – Product degradation</vt:lpstr>
      <vt:lpstr>Technical pitfalls – Product degradation</vt:lpstr>
      <vt:lpstr>Technical pitfalls – Contamination</vt:lpstr>
      <vt:lpstr>Technical pitfalls – Bioinformatics</vt:lpstr>
      <vt:lpstr>Technical pitfalls – Bioinformatics</vt:lpstr>
      <vt:lpstr>Validation</vt:lpstr>
      <vt:lpstr>Validation – How low can you go?</vt:lpstr>
      <vt:lpstr>Validation – How low can you go?</vt:lpstr>
      <vt:lpstr>Validation – Copy number &amp; variant frequency</vt:lpstr>
      <vt:lpstr>Validation – Copy number &amp; variant frequency</vt:lpstr>
      <vt:lpstr>Validation – Copy number &amp; variant frequency</vt:lpstr>
      <vt:lpstr>Validation – Copy number &amp; variant frequency</vt:lpstr>
      <vt:lpstr>Validation – Standardised materials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White</dc:creator>
  <cp:lastModifiedBy>David Bibby</cp:lastModifiedBy>
  <cp:revision>53</cp:revision>
  <cp:lastPrinted>2021-08-09T14:01:33Z</cp:lastPrinted>
  <dcterms:created xsi:type="dcterms:W3CDTF">2021-08-09T13:03:03Z</dcterms:created>
  <dcterms:modified xsi:type="dcterms:W3CDTF">2024-02-19T15:30:53Z</dcterms:modified>
</cp:coreProperties>
</file>